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3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1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4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0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5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1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8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962E2-2CB8-42BD-87B4-3B303051341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0A51F-BACC-45CD-8A6B-5EF89B46D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4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2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8005" y="614799"/>
            <a:ext cx="4073236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3031">
              <a:spcBef>
                <a:spcPts val="65"/>
              </a:spcBef>
            </a:pPr>
            <a:r>
              <a:rPr sz="682" spc="3" dirty="0">
                <a:latin typeface="Times New Roman"/>
                <a:cs typeface="Times New Roman"/>
              </a:rPr>
              <a:t>Since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differentiable </a:t>
            </a:r>
            <a:r>
              <a:rPr sz="682" spc="20" dirty="0">
                <a:latin typeface="Times New Roman"/>
                <a:cs typeface="Times New Roman"/>
              </a:rPr>
              <a:t>function </a:t>
            </a:r>
            <a:r>
              <a:rPr sz="682" spc="34" dirty="0">
                <a:latin typeface="Times New Roman"/>
                <a:cs typeface="Times New Roman"/>
              </a:rPr>
              <a:t>it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7" dirty="0">
                <a:latin typeface="Times New Roman"/>
                <a:cs typeface="Times New Roman"/>
              </a:rPr>
              <a:t>also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continuous function,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hence </a:t>
            </a:r>
            <a:r>
              <a:rPr sz="682" spc="34" dirty="0">
                <a:latin typeface="Times New Roman"/>
                <a:cs typeface="Times New Roman"/>
              </a:rPr>
              <a:t>lim</a:t>
            </a:r>
            <a:r>
              <a:rPr sz="716" spc="51" baseline="-11904" dirty="0">
                <a:latin typeface="DejaVu Serif"/>
                <a:cs typeface="DejaVu Serif"/>
              </a:rPr>
              <a:t>x</a:t>
            </a:r>
            <a:r>
              <a:rPr sz="716" spc="51" baseline="-11904" dirty="0">
                <a:latin typeface="DejaVu Sans"/>
                <a:cs typeface="DejaVu Sans"/>
              </a:rPr>
              <a:t>→</a:t>
            </a:r>
            <a:r>
              <a:rPr sz="716" spc="51" baseline="-11904" dirty="0">
                <a:latin typeface="DejaVu Serif"/>
                <a:cs typeface="DejaVu Serif"/>
              </a:rPr>
              <a:t>a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10" dirty="0">
                <a:latin typeface="DejaVu Serif"/>
                <a:cs typeface="DejaVu Serif"/>
              </a:rPr>
              <a:t>g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682" spc="-10" dirty="0">
                <a:latin typeface="Times New Roman"/>
                <a:cs typeface="Times New Roman"/>
              </a:rPr>
              <a:t>). </a:t>
            </a:r>
            <a:r>
              <a:rPr sz="682" spc="-3" dirty="0">
                <a:latin typeface="Times New Roman"/>
                <a:cs typeface="Times New Roman"/>
              </a:rPr>
              <a:t>So 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31" dirty="0">
                <a:latin typeface="Times New Roman"/>
                <a:cs typeface="Times New Roman"/>
              </a:rPr>
              <a:t>substitute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limit </a:t>
            </a:r>
            <a:r>
              <a:rPr sz="682" spc="7" dirty="0">
                <a:latin typeface="Times New Roman"/>
                <a:cs typeface="Times New Roman"/>
              </a:rPr>
              <a:t>defining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55" dirty="0">
                <a:latin typeface="DejaVu Serif"/>
                <a:cs typeface="DejaVu Serif"/>
              </a:rPr>
              <a:t> </a:t>
            </a:r>
            <a:r>
              <a:rPr sz="716" spc="10" baseline="27777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1114" y="923737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(27)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3200" y="1001383"/>
            <a:ext cx="16062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0" dirty="0">
                <a:latin typeface="DejaVu Serif"/>
                <a:cs typeface="DejaVu Serif"/>
              </a:rPr>
              <a:t>y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81651" y="1001383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29893" y="982914"/>
            <a:ext cx="12806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849001" algn="l"/>
              </a:tabLst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	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3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8412" y="865375"/>
            <a:ext cx="213533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117" baseline="-36111" dirty="0">
                <a:latin typeface="DejaVu Serif"/>
                <a:cs typeface="DejaVu Serif"/>
              </a:rPr>
              <a:t>f</a:t>
            </a:r>
            <a:r>
              <a:rPr sz="1023" spc="-215" baseline="-36111" dirty="0">
                <a:latin typeface="DejaVu Serif"/>
                <a:cs typeface="DejaVu Serif"/>
              </a:rPr>
              <a:t> </a:t>
            </a:r>
            <a:r>
              <a:rPr sz="716" spc="10" baseline="-19841" dirty="0">
                <a:latin typeface="DejaVu Sans"/>
                <a:cs typeface="DejaVu Sans"/>
              </a:rPr>
              <a:t>j</a:t>
            </a:r>
            <a:r>
              <a:rPr sz="1023" spc="10" baseline="-36111" dirty="0">
                <a:latin typeface="Times New Roman"/>
                <a:cs typeface="Times New Roman"/>
              </a:rPr>
              <a:t>(</a:t>
            </a:r>
            <a:r>
              <a:rPr sz="1023" spc="10" baseline="-36111" dirty="0">
                <a:latin typeface="DejaVu Serif"/>
                <a:cs typeface="DejaVu Serif"/>
              </a:rPr>
              <a:t>g</a:t>
            </a:r>
            <a:r>
              <a:rPr sz="1023" spc="10" baseline="-36111" dirty="0">
                <a:latin typeface="Times New Roman"/>
                <a:cs typeface="Times New Roman"/>
              </a:rPr>
              <a:t>(</a:t>
            </a:r>
            <a:r>
              <a:rPr sz="1023" spc="10" baseline="-36111" dirty="0">
                <a:latin typeface="DejaVu Serif"/>
                <a:cs typeface="DejaVu Serif"/>
              </a:rPr>
              <a:t>a</a:t>
            </a:r>
            <a:r>
              <a:rPr sz="1023" spc="10" baseline="-36111" dirty="0">
                <a:latin typeface="Times New Roman"/>
                <a:cs typeface="Times New Roman"/>
              </a:rPr>
              <a:t>))</a:t>
            </a:r>
            <a:r>
              <a:rPr sz="1023" spc="25" baseline="-36111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64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73" baseline="-36111" dirty="0">
                <a:latin typeface="Times New Roman"/>
                <a:cs typeface="Times New Roman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spc="102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79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84" baseline="-36111" dirty="0">
                <a:latin typeface="Times New Roman"/>
                <a:cs typeface="Times New Roman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1113" y="1125183"/>
            <a:ext cx="12607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61" dirty="0">
                <a:latin typeface="Times New Roman"/>
                <a:cs typeface="Times New Roman"/>
              </a:rPr>
              <a:t>Put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24" dirty="0">
                <a:latin typeface="Times New Roman"/>
                <a:cs typeface="Times New Roman"/>
              </a:rPr>
              <a:t>this </a:t>
            </a:r>
            <a:r>
              <a:rPr sz="682" spc="27" dirty="0">
                <a:latin typeface="Times New Roman"/>
                <a:cs typeface="Times New Roman"/>
              </a:rPr>
              <a:t>together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136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82282" y="1403458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86030" y="1267452"/>
            <a:ext cx="1343890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674525">
              <a:lnSpc>
                <a:spcPts val="637"/>
              </a:lnSpc>
              <a:spcBef>
                <a:spcPts val="65"/>
              </a:spcBef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u="sng" spc="-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</a:pP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3" dirty="0">
                <a:latin typeface="DejaVu Serif"/>
                <a:cs typeface="DejaVu Serif"/>
              </a:rPr>
              <a:t>g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716" spc="5" baseline="31746" dirty="0">
                <a:latin typeface="DejaVu Sans"/>
                <a:cs typeface="DejaVu Sans"/>
              </a:rPr>
              <a:t>j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6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2289" y="1384990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2282" y="1627391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91223" y="1491384"/>
            <a:ext cx="144476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69723">
              <a:lnSpc>
                <a:spcPts val="637"/>
              </a:lnSpc>
              <a:spcBef>
                <a:spcPts val="65"/>
              </a:spcBef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spc="126" dirty="0"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959402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1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-31" dirty="0">
                <a:latin typeface="DejaVu Sans"/>
                <a:cs typeface="DejaVu Sans"/>
              </a:rPr>
              <a:t>·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70942" y="1608923"/>
            <a:ext cx="95379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44229" algn="l"/>
              </a:tabLst>
            </a:pP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82282" y="1865698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85234" y="1865698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91222" y="1729700"/>
            <a:ext cx="1604530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69723">
              <a:lnSpc>
                <a:spcPts val="637"/>
              </a:lnSpc>
              <a:spcBef>
                <a:spcPts val="65"/>
              </a:spcBef>
              <a:tabLst>
                <a:tab pos="1172410" algn="l"/>
              </a:tabLst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81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33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959402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1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31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70941" y="1847229"/>
            <a:ext cx="111355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903985" algn="l"/>
              </a:tabLst>
            </a:pP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58005" y="1919924"/>
            <a:ext cx="4072803" cy="465868"/>
          </a:xfrm>
          <a:prstGeom prst="rect">
            <a:avLst/>
          </a:prstGeom>
        </p:spPr>
        <p:txBody>
          <a:bodyPr vert="horz" wrap="square" lIns="0" tIns="60614" rIns="0" bIns="0" rtlCol="0">
            <a:spAutoFit/>
          </a:bodyPr>
          <a:lstStyle/>
          <a:p>
            <a:pPr marR="501348" algn="ctr">
              <a:spcBef>
                <a:spcPts val="477"/>
              </a:spcBef>
            </a:pP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))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716" spc="-5" baseline="31746" dirty="0">
                <a:latin typeface="DejaVu Sans"/>
                <a:cs typeface="DejaVu Sans"/>
              </a:rPr>
              <a:t>j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412"/>
              </a:spcBef>
            </a:pP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what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were </a:t>
            </a:r>
            <a:r>
              <a:rPr sz="682" spc="17" dirty="0">
                <a:latin typeface="Times New Roman"/>
                <a:cs typeface="Times New Roman"/>
              </a:rPr>
              <a:t>supposed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prove </a:t>
            </a:r>
            <a:r>
              <a:rPr sz="682" spc="-3" dirty="0">
                <a:latin typeface="Times New Roman"/>
                <a:cs typeface="Times New Roman"/>
              </a:rPr>
              <a:t>–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proof </a:t>
            </a:r>
            <a:r>
              <a:rPr sz="682" spc="7" dirty="0">
                <a:latin typeface="Times New Roman"/>
                <a:cs typeface="Times New Roman"/>
              </a:rPr>
              <a:t>seems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complete.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290"/>
              </a:spcBef>
            </a:pPr>
            <a:r>
              <a:rPr sz="682" spc="34" dirty="0">
                <a:latin typeface="Times New Roman"/>
                <a:cs typeface="Times New Roman"/>
              </a:rPr>
              <a:t>There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one </a:t>
            </a:r>
            <a:r>
              <a:rPr sz="682" spc="-3" dirty="0">
                <a:latin typeface="Times New Roman"/>
                <a:cs typeface="Times New Roman"/>
              </a:rPr>
              <a:t>flaw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proof, namely,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have </a:t>
            </a:r>
            <a:r>
              <a:rPr sz="682" spc="20" dirty="0">
                <a:latin typeface="Times New Roman"/>
                <a:cs typeface="Times New Roman"/>
              </a:rPr>
              <a:t>divided by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7" dirty="0">
                <a:latin typeface="DejaVu Serif"/>
                <a:cs typeface="DejaVu Serif"/>
              </a:rPr>
              <a:t>g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),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not </a:t>
            </a:r>
            <a:r>
              <a:rPr sz="682" spc="7" dirty="0">
                <a:latin typeface="Times New Roman"/>
                <a:cs typeface="Times New Roman"/>
              </a:rPr>
              <a:t>allowed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when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46469" y="2372854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DejaVu Sans"/>
                <a:cs typeface="DejaVu Sans"/>
              </a:rPr>
              <a:t>Q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61113" y="2365310"/>
            <a:ext cx="3052330" cy="81532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317"/>
              </a:lnSpc>
              <a:spcBef>
                <a:spcPts val="65"/>
              </a:spcBef>
            </a:pPr>
            <a:r>
              <a:rPr sz="477" spc="31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endParaRPr sz="477">
              <a:latin typeface="Times New Roman"/>
              <a:cs typeface="Times New Roman"/>
            </a:endParaRPr>
          </a:p>
          <a:p>
            <a:pPr marL="8659">
              <a:lnSpc>
                <a:spcPts val="562"/>
              </a:lnSpc>
            </a:pP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Times New Roman"/>
                <a:cs typeface="Times New Roman"/>
              </a:rPr>
              <a:t>0.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-7" dirty="0">
                <a:latin typeface="Times New Roman"/>
                <a:cs typeface="Times New Roman"/>
              </a:rPr>
              <a:t>flaw </a:t>
            </a:r>
            <a:r>
              <a:rPr sz="682" spc="24" dirty="0">
                <a:latin typeface="Times New Roman"/>
                <a:cs typeface="Times New Roman"/>
              </a:rPr>
              <a:t>can be </a:t>
            </a:r>
            <a:r>
              <a:rPr sz="682" dirty="0">
                <a:latin typeface="Times New Roman"/>
                <a:cs typeface="Times New Roman"/>
              </a:rPr>
              <a:t>fixed </a:t>
            </a:r>
            <a:r>
              <a:rPr sz="682" spc="48" dirty="0">
                <a:latin typeface="Times New Roman"/>
                <a:cs typeface="Times New Roman"/>
              </a:rPr>
              <a:t>but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-3" dirty="0">
                <a:latin typeface="Times New Roman"/>
                <a:cs typeface="Times New Roman"/>
              </a:rPr>
              <a:t>go </a:t>
            </a:r>
            <a:r>
              <a:rPr sz="682" spc="20" dirty="0">
                <a:latin typeface="Times New Roman"/>
                <a:cs typeface="Times New Roman"/>
              </a:rPr>
              <a:t>into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details</a:t>
            </a:r>
            <a:r>
              <a:rPr sz="682" spc="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here.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876"/>
              </a:spcBef>
            </a:pPr>
            <a:r>
              <a:rPr sz="682" b="1" spc="-7" dirty="0">
                <a:latin typeface="Georgia"/>
                <a:cs typeface="Georgia"/>
              </a:rPr>
              <a:t>13.3. First </a:t>
            </a:r>
            <a:r>
              <a:rPr sz="682" b="1" spc="-20" dirty="0">
                <a:latin typeface="Georgia"/>
                <a:cs typeface="Georgia"/>
              </a:rPr>
              <a:t>example. </a:t>
            </a:r>
            <a:r>
              <a:rPr sz="682" spc="-3" dirty="0">
                <a:latin typeface="Times New Roman"/>
                <a:cs typeface="Times New Roman"/>
              </a:rPr>
              <a:t>We go </a:t>
            </a:r>
            <a:r>
              <a:rPr sz="682" spc="17" dirty="0">
                <a:latin typeface="Times New Roman"/>
                <a:cs typeface="Times New Roman"/>
              </a:rPr>
              <a:t>back </a:t>
            </a:r>
            <a:r>
              <a:rPr sz="682" spc="34" dirty="0">
                <a:latin typeface="Times New Roman"/>
                <a:cs typeface="Times New Roman"/>
              </a:rPr>
              <a:t>to the</a:t>
            </a:r>
            <a:r>
              <a:rPr sz="682" spc="23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functions</a:t>
            </a:r>
            <a:endParaRPr sz="682">
              <a:latin typeface="Times New Roman"/>
              <a:cs typeface="Times New Roman"/>
            </a:endParaRPr>
          </a:p>
          <a:p>
            <a:pPr marL="8659" marR="130749" indent="1252936">
              <a:lnSpc>
                <a:spcPct val="149800"/>
              </a:lnSpc>
              <a:spcBef>
                <a:spcPts val="3"/>
              </a:spcBef>
            </a:pP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y</a:t>
            </a:r>
            <a:r>
              <a:rPr sz="682" spc="1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3" dirty="0">
                <a:latin typeface="Times New Roman"/>
                <a:cs typeface="Times New Roman"/>
              </a:rPr>
              <a:t>1 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beginning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4" dirty="0">
                <a:latin typeface="Times New Roman"/>
                <a:cs typeface="Times New Roman"/>
              </a:rPr>
              <a:t>section.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0" dirty="0">
                <a:latin typeface="Times New Roman"/>
                <a:cs typeface="Times New Roman"/>
              </a:rPr>
              <a:t>these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7" dirty="0">
                <a:latin typeface="Times New Roman"/>
                <a:cs typeface="Times New Roman"/>
              </a:rPr>
              <a:t>functions</a:t>
            </a:r>
            <a:r>
              <a:rPr sz="682" spc="99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L="1069369">
              <a:spcBef>
                <a:spcPts val="406"/>
              </a:spcBef>
            </a:pPr>
            <a:r>
              <a:rPr sz="682" spc="-44" dirty="0">
                <a:latin typeface="DejaVu Serif"/>
                <a:cs typeface="DejaVu Serif"/>
              </a:rPr>
              <a:t>z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1)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4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6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56715" y="3210924"/>
            <a:ext cx="4074535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525" marR="3464" indent="-129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can compute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composed </a:t>
            </a:r>
            <a:r>
              <a:rPr sz="682" spc="24" dirty="0">
                <a:latin typeface="Times New Roman"/>
                <a:cs typeface="Times New Roman"/>
              </a:rPr>
              <a:t>function, </a:t>
            </a:r>
            <a:r>
              <a:rPr sz="682" spc="10" dirty="0">
                <a:latin typeface="Times New Roman"/>
                <a:cs typeface="Times New Roman"/>
              </a:rPr>
              <a:t>i.e.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31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respect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17" dirty="0">
                <a:latin typeface="Times New Roman"/>
                <a:cs typeface="Times New Roman"/>
              </a:rPr>
              <a:t>two  </a:t>
            </a:r>
            <a:r>
              <a:rPr sz="682" spc="3" dirty="0">
                <a:latin typeface="Times New Roman"/>
                <a:cs typeface="Times New Roman"/>
              </a:rPr>
              <a:t>ways. </a:t>
            </a:r>
            <a:r>
              <a:rPr sz="682" spc="31" dirty="0">
                <a:latin typeface="Times New Roman"/>
                <a:cs typeface="Times New Roman"/>
              </a:rPr>
              <a:t>First,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simply differentiate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last </a:t>
            </a:r>
            <a:r>
              <a:rPr sz="682" spc="14" dirty="0">
                <a:latin typeface="Times New Roman"/>
                <a:cs typeface="Times New Roman"/>
              </a:rPr>
              <a:t>formula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92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have: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61114" y="3520599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(28)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496245" y="3593955"/>
            <a:ext cx="94384" cy="0"/>
          </a:xfrm>
          <a:custGeom>
            <a:avLst/>
            <a:gdLst/>
            <a:ahLst/>
            <a:cxnLst/>
            <a:rect l="l" t="t" r="r" b="b"/>
            <a:pathLst>
              <a:path w="138430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 txBox="1"/>
          <p:nvPr/>
        </p:nvSpPr>
        <p:spPr>
          <a:xfrm>
            <a:off x="5490279" y="3462236"/>
            <a:ext cx="83430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5521" algn="l"/>
              </a:tabLst>
            </a:pPr>
            <a:r>
              <a:rPr sz="682" spc="-65" dirty="0">
                <a:latin typeface="DejaVu Serif"/>
                <a:cs typeface="DejaVu Serif"/>
              </a:rPr>
              <a:t>dz	</a:t>
            </a:r>
            <a:r>
              <a:rPr sz="682" spc="-3" dirty="0">
                <a:latin typeface="DejaVu Serif"/>
                <a:cs typeface="DejaVu Serif"/>
              </a:rPr>
              <a:t>d</a:t>
            </a:r>
            <a:r>
              <a:rPr sz="682" spc="-3" dirty="0">
                <a:latin typeface="Times New Roman"/>
                <a:cs typeface="Times New Roman"/>
              </a:rPr>
              <a:t>(4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716" spc="-5" baseline="27777" dirty="0">
                <a:latin typeface="Times New Roman"/>
                <a:cs typeface="Times New Roman"/>
              </a:rPr>
              <a:t>2</a:t>
            </a:r>
            <a:r>
              <a:rPr sz="716" spc="71" baseline="2777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6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2)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726179" y="3593955"/>
            <a:ext cx="589683" cy="0"/>
          </a:xfrm>
          <a:custGeom>
            <a:avLst/>
            <a:gdLst/>
            <a:ahLst/>
            <a:cxnLst/>
            <a:rect l="l" t="t" r="r" b="b"/>
            <a:pathLst>
              <a:path w="864870">
                <a:moveTo>
                  <a:pt x="0" y="0"/>
                </a:moveTo>
                <a:lnTo>
                  <a:pt x="86471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 txBox="1"/>
          <p:nvPr/>
        </p:nvSpPr>
        <p:spPr>
          <a:xfrm>
            <a:off x="5487586" y="3579775"/>
            <a:ext cx="58925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86195" algn="l"/>
              </a:tabLst>
            </a:pPr>
            <a:r>
              <a:rPr sz="682" spc="-41" dirty="0">
                <a:latin typeface="DejaVu Serif"/>
                <a:cs typeface="DejaVu Serif"/>
              </a:rPr>
              <a:t>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16104" y="3520599"/>
            <a:ext cx="109883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33838" algn="l"/>
              </a:tabLst>
            </a:pPr>
            <a:r>
              <a:rPr sz="682" spc="143" dirty="0">
                <a:latin typeface="Times New Roman"/>
                <a:cs typeface="Times New Roman"/>
              </a:rPr>
              <a:t>=	=</a:t>
            </a:r>
            <a:r>
              <a:rPr sz="682" spc="-3" dirty="0">
                <a:latin typeface="Times New Roman"/>
                <a:cs typeface="Times New Roman"/>
              </a:rPr>
              <a:t> 8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6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58005" y="3700474"/>
            <a:ext cx="167726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other </a:t>
            </a:r>
            <a:r>
              <a:rPr sz="682" spc="24" dirty="0">
                <a:latin typeface="Times New Roman"/>
                <a:cs typeface="Times New Roman"/>
              </a:rPr>
              <a:t>approach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use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</a:t>
            </a:r>
            <a:r>
              <a:rPr sz="682" spc="82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rule: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21490" y="3979986"/>
            <a:ext cx="90488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4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 txBox="1"/>
          <p:nvPr/>
        </p:nvSpPr>
        <p:spPr>
          <a:xfrm>
            <a:off x="5737436" y="3906630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13576" y="3848268"/>
            <a:ext cx="5896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3789" algn="l"/>
              </a:tabLst>
            </a:pPr>
            <a:r>
              <a:rPr sz="682" spc="-65" dirty="0">
                <a:latin typeface="DejaVu Serif"/>
                <a:cs typeface="DejaVu Serif"/>
              </a:rPr>
              <a:t>dz	</a:t>
            </a:r>
            <a:r>
              <a:rPr sz="682" spc="-14" dirty="0">
                <a:latin typeface="DejaVu Serif"/>
                <a:cs typeface="DejaVu Serif"/>
              </a:rPr>
              <a:t>d</a:t>
            </a:r>
            <a:r>
              <a:rPr sz="682" spc="-14" dirty="0">
                <a:latin typeface="Times New Roman"/>
                <a:cs typeface="Times New Roman"/>
              </a:rPr>
              <a:t>(</a:t>
            </a:r>
            <a:r>
              <a:rPr sz="682" spc="-14" dirty="0">
                <a:latin typeface="DejaVu Serif"/>
                <a:cs typeface="DejaVu Serif"/>
              </a:rPr>
              <a:t>y</a:t>
            </a:r>
            <a:r>
              <a:rPr sz="716" spc="-20" baseline="27777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9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847510" y="3979986"/>
            <a:ext cx="34723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881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 txBox="1"/>
          <p:nvPr/>
        </p:nvSpPr>
        <p:spPr>
          <a:xfrm>
            <a:off x="5612831" y="3965806"/>
            <a:ext cx="45893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62806" algn="l"/>
              </a:tabLst>
            </a:pPr>
            <a:r>
              <a:rPr sz="682" spc="-68" dirty="0">
                <a:latin typeface="DejaVu Serif"/>
                <a:cs typeface="DejaVu Serif"/>
              </a:rPr>
              <a:t>dy	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20084" y="3906630"/>
            <a:ext cx="3697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Times New Roman"/>
                <a:cs typeface="Times New Roman"/>
              </a:rPr>
              <a:t>2</a:t>
            </a:r>
            <a:r>
              <a:rPr sz="682" spc="-31" dirty="0">
                <a:latin typeface="DejaVu Serif"/>
                <a:cs typeface="DejaVu Serif"/>
              </a:rPr>
              <a:t>y</a:t>
            </a:r>
            <a:r>
              <a:rPr sz="682" spc="-6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61114" y="4103278"/>
            <a:ext cx="1562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13467" y="4324263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 txBox="1"/>
          <p:nvPr/>
        </p:nvSpPr>
        <p:spPr>
          <a:xfrm>
            <a:off x="5833335" y="4250907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943401" y="4324263"/>
            <a:ext cx="353290" cy="0"/>
          </a:xfrm>
          <a:custGeom>
            <a:avLst/>
            <a:gdLst/>
            <a:ahLst/>
            <a:cxnLst/>
            <a:rect l="l" t="t" r="r" b="b"/>
            <a:pathLst>
              <a:path w="518160">
                <a:moveTo>
                  <a:pt x="0" y="0"/>
                </a:moveTo>
                <a:lnTo>
                  <a:pt x="5177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 txBox="1"/>
          <p:nvPr/>
        </p:nvSpPr>
        <p:spPr>
          <a:xfrm>
            <a:off x="5704808" y="4178526"/>
            <a:ext cx="600507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10391">
              <a:spcBef>
                <a:spcPts val="173"/>
              </a:spcBef>
              <a:tabLst>
                <a:tab pos="238119" algn="l"/>
              </a:tabLst>
            </a:pPr>
            <a:r>
              <a:rPr sz="682" spc="-68" dirty="0">
                <a:latin typeface="DejaVu Serif"/>
                <a:cs typeface="DejaVu Serif"/>
              </a:rPr>
              <a:t>dy	</a:t>
            </a:r>
            <a:r>
              <a:rPr sz="682" spc="-14" dirty="0">
                <a:latin typeface="DejaVu Serif"/>
                <a:cs typeface="DejaVu Serif"/>
              </a:rPr>
              <a:t>d</a:t>
            </a:r>
            <a:r>
              <a:rPr sz="682" spc="-14" dirty="0">
                <a:latin typeface="Times New Roman"/>
                <a:cs typeface="Times New Roman"/>
              </a:rPr>
              <a:t>(2</a:t>
            </a:r>
            <a:r>
              <a:rPr sz="682" spc="-14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23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1)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09"/>
              </a:spcBef>
              <a:tabLst>
                <a:tab pos="367569" algn="l"/>
              </a:tabLst>
            </a:pPr>
            <a:r>
              <a:rPr sz="682" spc="-41" dirty="0">
                <a:latin typeface="DejaVu Serif"/>
                <a:cs typeface="DejaVu Serif"/>
              </a:rPr>
              <a:t>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22062" y="4250907"/>
            <a:ext cx="1757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61114" y="4412667"/>
            <a:ext cx="12495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Hence,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chain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10" dirty="0">
                <a:latin typeface="Times New Roman"/>
                <a:cs typeface="Times New Roman"/>
              </a:rPr>
              <a:t>one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has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61114" y="4608510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(29)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416088" y="4681866"/>
            <a:ext cx="94384" cy="0"/>
          </a:xfrm>
          <a:custGeom>
            <a:avLst/>
            <a:gdLst/>
            <a:ahLst/>
            <a:cxnLst/>
            <a:rect l="l" t="t" r="r" b="b"/>
            <a:pathLst>
              <a:path w="138430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5646021" y="4681866"/>
            <a:ext cx="90488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4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 txBox="1"/>
          <p:nvPr/>
        </p:nvSpPr>
        <p:spPr>
          <a:xfrm>
            <a:off x="5410122" y="4550148"/>
            <a:ext cx="4688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6387" algn="l"/>
              </a:tabLst>
            </a:pPr>
            <a:r>
              <a:rPr sz="682" spc="-65" dirty="0">
                <a:latin typeface="DejaVu Serif"/>
                <a:cs typeface="DejaVu Serif"/>
              </a:rPr>
              <a:t>dz	dz</a:t>
            </a:r>
            <a:r>
              <a:rPr sz="682" spc="-24" dirty="0">
                <a:latin typeface="DejaVu Serif"/>
                <a:cs typeface="DejaVu Serif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780973" y="468186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 txBox="1"/>
          <p:nvPr/>
        </p:nvSpPr>
        <p:spPr>
          <a:xfrm>
            <a:off x="5407429" y="4608510"/>
            <a:ext cx="138761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6810">
              <a:lnSpc>
                <a:spcPts val="641"/>
              </a:lnSpc>
              <a:spcBef>
                <a:spcPts val="65"/>
              </a:spcBef>
              <a:tabLst>
                <a:tab pos="501781" algn="l"/>
              </a:tabLst>
            </a:pPr>
            <a:r>
              <a:rPr sz="682" spc="143" dirty="0">
                <a:latin typeface="Times New Roman"/>
                <a:cs typeface="Times New Roman"/>
              </a:rPr>
              <a:t>=	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(2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5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1)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Times New Roman"/>
                <a:cs typeface="Times New Roman"/>
              </a:rPr>
              <a:t>4</a:t>
            </a:r>
            <a:r>
              <a:rPr sz="682" spc="-31" dirty="0">
                <a:latin typeface="DejaVu Serif"/>
                <a:cs typeface="DejaVu Serif"/>
              </a:rPr>
              <a:t>y</a:t>
            </a:r>
            <a:r>
              <a:rPr sz="682" spc="-5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641"/>
              </a:lnSpc>
              <a:tabLst>
                <a:tab pos="238119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68" dirty="0">
                <a:latin typeface="DejaVu Serif"/>
                <a:cs typeface="DejaVu Serif"/>
              </a:rPr>
              <a:t>dy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069773" y="5589650"/>
            <a:ext cx="517814" cy="0"/>
          </a:xfrm>
          <a:custGeom>
            <a:avLst/>
            <a:gdLst/>
            <a:ahLst/>
            <a:cxnLst/>
            <a:rect l="l" t="t" r="r" b="b"/>
            <a:pathLst>
              <a:path w="759460">
                <a:moveTo>
                  <a:pt x="0" y="0"/>
                </a:moveTo>
                <a:lnTo>
                  <a:pt x="7591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4058005" y="4809955"/>
            <a:ext cx="4075401" cy="90957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5195" indent="-3464" algn="just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two </a:t>
            </a:r>
            <a:r>
              <a:rPr sz="682" spc="7" dirty="0">
                <a:latin typeface="Times New Roman"/>
                <a:cs typeface="Times New Roman"/>
              </a:rPr>
              <a:t>answers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28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29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0" dirty="0">
                <a:latin typeface="Times New Roman"/>
                <a:cs typeface="Times New Roman"/>
              </a:rPr>
              <a:t>should </a:t>
            </a:r>
            <a:r>
              <a:rPr sz="682" spc="20" dirty="0">
                <a:latin typeface="Times New Roman"/>
                <a:cs typeface="Times New Roman"/>
              </a:rPr>
              <a:t>be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same. Once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remember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3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 </a:t>
            </a:r>
            <a:r>
              <a:rPr sz="682" spc="133" dirty="0">
                <a:latin typeface="Times New Roman"/>
                <a:cs typeface="Times New Roman"/>
              </a:rPr>
              <a:t>+ </a:t>
            </a:r>
            <a:r>
              <a:rPr sz="682" spc="-7" dirty="0">
                <a:latin typeface="Times New Roman"/>
                <a:cs typeface="Times New Roman"/>
              </a:rPr>
              <a:t>1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-7" dirty="0">
                <a:latin typeface="Times New Roman"/>
                <a:cs typeface="Times New Roman"/>
              </a:rPr>
              <a:t>see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-3" dirty="0">
                <a:latin typeface="Times New Roman"/>
                <a:cs typeface="Times New Roman"/>
              </a:rPr>
              <a:t>is  </a:t>
            </a:r>
            <a:r>
              <a:rPr sz="682" spc="17" dirty="0">
                <a:latin typeface="Times New Roman"/>
                <a:cs typeface="Times New Roman"/>
              </a:rPr>
              <a:t>indeed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true:</a:t>
            </a:r>
            <a:endParaRPr sz="682">
              <a:latin typeface="Times New Roman"/>
              <a:cs typeface="Times New Roman"/>
            </a:endParaRPr>
          </a:p>
          <a:p>
            <a:pPr marL="1103572">
              <a:spcBef>
                <a:spcPts val="119"/>
              </a:spcBef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10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65" dirty="0">
                <a:latin typeface="Times New Roman"/>
                <a:cs typeface="Times New Roman"/>
              </a:rPr>
              <a:t>=</a:t>
            </a:r>
            <a:r>
              <a:rPr sz="682" spc="65" dirty="0">
                <a:latin typeface="DejaVu Sans"/>
                <a:cs typeface="DejaVu Sans"/>
              </a:rPr>
              <a:t>⇒</a:t>
            </a:r>
            <a:r>
              <a:rPr sz="682" spc="156" dirty="0">
                <a:latin typeface="DejaVu Sans"/>
                <a:cs typeface="DejaVu Sans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4</a:t>
            </a:r>
            <a:r>
              <a:rPr sz="682" spc="-27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4(2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1)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8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6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1689" marR="3464" indent="-3464" algn="just">
              <a:spcBef>
                <a:spcPts val="266"/>
              </a:spcBef>
            </a:pP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two </a:t>
            </a:r>
            <a:r>
              <a:rPr sz="682" spc="31" dirty="0">
                <a:latin typeface="Times New Roman"/>
                <a:cs typeface="Times New Roman"/>
              </a:rPr>
              <a:t>computations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-17" dirty="0">
                <a:latin typeface="DejaVu Serif"/>
                <a:cs typeface="DejaVu Serif"/>
              </a:rPr>
              <a:t>dz/dx </a:t>
            </a:r>
            <a:r>
              <a:rPr sz="682" spc="24" dirty="0">
                <a:latin typeface="Times New Roman"/>
                <a:cs typeface="Times New Roman"/>
              </a:rPr>
              <a:t>therefore </a:t>
            </a:r>
            <a:r>
              <a:rPr sz="682" spc="20" dirty="0">
                <a:latin typeface="Times New Roman"/>
                <a:cs typeface="Times New Roman"/>
              </a:rPr>
              <a:t>lead </a:t>
            </a:r>
            <a:r>
              <a:rPr sz="682" spc="41" dirty="0">
                <a:latin typeface="Times New Roman"/>
                <a:cs typeface="Times New Roman"/>
              </a:rPr>
              <a:t>to the </a:t>
            </a:r>
            <a:r>
              <a:rPr sz="682" spc="24" dirty="0">
                <a:latin typeface="Times New Roman"/>
                <a:cs typeface="Times New Roman"/>
              </a:rPr>
              <a:t>same </a:t>
            </a:r>
            <a:r>
              <a:rPr sz="682" spc="20" dirty="0">
                <a:latin typeface="Times New Roman"/>
                <a:cs typeface="Times New Roman"/>
              </a:rPr>
              <a:t>answer. </a:t>
            </a:r>
            <a:r>
              <a:rPr sz="682" spc="31" dirty="0">
                <a:latin typeface="Times New Roman"/>
                <a:cs typeface="Times New Roman"/>
              </a:rPr>
              <a:t>In this </a:t>
            </a:r>
            <a:r>
              <a:rPr sz="682" spc="24" dirty="0">
                <a:latin typeface="Times New Roman"/>
                <a:cs typeface="Times New Roman"/>
              </a:rPr>
              <a:t>example </a:t>
            </a:r>
            <a:r>
              <a:rPr sz="682" spc="34" dirty="0">
                <a:latin typeface="Times New Roman"/>
                <a:cs typeface="Times New Roman"/>
              </a:rPr>
              <a:t>there </a:t>
            </a:r>
            <a:r>
              <a:rPr sz="682" spc="10" dirty="0">
                <a:latin typeface="Times New Roman"/>
                <a:cs typeface="Times New Roman"/>
              </a:rPr>
              <a:t>was </a:t>
            </a:r>
            <a:r>
              <a:rPr sz="682" spc="24" dirty="0">
                <a:latin typeface="Times New Roman"/>
                <a:cs typeface="Times New Roman"/>
              </a:rPr>
              <a:t>no </a:t>
            </a:r>
            <a:r>
              <a:rPr sz="682" spc="17" dirty="0">
                <a:latin typeface="Times New Roman"/>
                <a:cs typeface="Times New Roman"/>
              </a:rPr>
              <a:t>clear  </a:t>
            </a:r>
            <a:r>
              <a:rPr sz="682" spc="20" dirty="0">
                <a:latin typeface="Times New Roman"/>
                <a:cs typeface="Times New Roman"/>
              </a:rPr>
              <a:t>advantage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14" dirty="0">
                <a:latin typeface="Times New Roman"/>
                <a:cs typeface="Times New Roman"/>
              </a:rPr>
              <a:t>using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 rule.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 rule </a:t>
            </a:r>
            <a:r>
              <a:rPr sz="682" spc="10" dirty="0">
                <a:latin typeface="Times New Roman"/>
                <a:cs typeface="Times New Roman"/>
              </a:rPr>
              <a:t>becomes </a:t>
            </a:r>
            <a:r>
              <a:rPr sz="682" spc="7" dirty="0">
                <a:latin typeface="Times New Roman"/>
                <a:cs typeface="Times New Roman"/>
              </a:rPr>
              <a:t>useful </a:t>
            </a:r>
            <a:r>
              <a:rPr sz="682" spc="17" dirty="0">
                <a:latin typeface="Times New Roman"/>
                <a:cs typeface="Times New Roman"/>
              </a:rPr>
              <a:t>when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14" dirty="0">
                <a:latin typeface="Times New Roman"/>
                <a:cs typeface="Times New Roman"/>
              </a:rPr>
              <a:t>become </a:t>
            </a:r>
            <a:r>
              <a:rPr sz="682" spc="17" dirty="0">
                <a:latin typeface="Times New Roman"/>
                <a:cs typeface="Times New Roman"/>
              </a:rPr>
              <a:t>more  complicated.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7"/>
              </a:spcBef>
            </a:pPr>
            <a:endParaRPr sz="886">
              <a:latin typeface="Times New Roman"/>
              <a:cs typeface="Times New Roman"/>
            </a:endParaRPr>
          </a:p>
          <a:p>
            <a:pPr marL="166683"/>
            <a:r>
              <a:rPr sz="716" spc="46" baseline="23809" dirty="0">
                <a:latin typeface="Times New Roman"/>
                <a:cs typeface="Times New Roman"/>
              </a:rPr>
              <a:t>2 </a:t>
            </a:r>
            <a:r>
              <a:rPr sz="545" spc="10" dirty="0">
                <a:latin typeface="Times New Roman"/>
                <a:cs typeface="Times New Roman"/>
              </a:rPr>
              <a:t>Briefly, </a:t>
            </a:r>
            <a:r>
              <a:rPr sz="545" spc="24" dirty="0">
                <a:latin typeface="Times New Roman"/>
                <a:cs typeface="Times New Roman"/>
              </a:rPr>
              <a:t>you have </a:t>
            </a:r>
            <a:r>
              <a:rPr sz="545" spc="44" dirty="0">
                <a:latin typeface="Times New Roman"/>
                <a:cs typeface="Times New Roman"/>
              </a:rPr>
              <a:t>to </a:t>
            </a:r>
            <a:r>
              <a:rPr sz="545" spc="20" dirty="0">
                <a:latin typeface="Times New Roman"/>
                <a:cs typeface="Times New Roman"/>
              </a:rPr>
              <a:t>show </a:t>
            </a:r>
            <a:r>
              <a:rPr sz="545" spc="58" dirty="0">
                <a:latin typeface="Times New Roman"/>
                <a:cs typeface="Times New Roman"/>
              </a:rPr>
              <a:t>that </a:t>
            </a:r>
            <a:r>
              <a:rPr sz="545" spc="44" dirty="0">
                <a:latin typeface="Times New Roman"/>
                <a:cs typeface="Times New Roman"/>
              </a:rPr>
              <a:t>the</a:t>
            </a:r>
            <a:r>
              <a:rPr sz="545" spc="92" dirty="0">
                <a:latin typeface="Times New Roman"/>
                <a:cs typeface="Times New Roman"/>
              </a:rPr>
              <a:t> </a:t>
            </a:r>
            <a:r>
              <a:rPr sz="545" spc="31" dirty="0">
                <a:latin typeface="Times New Roman"/>
                <a:cs typeface="Times New Roman"/>
              </a:rPr>
              <a:t>function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2</a:t>
            </a:fld>
            <a:endParaRPr spc="31" dirty="0"/>
          </a:p>
        </p:txBody>
      </p:sp>
      <p:sp>
        <p:nvSpPr>
          <p:cNvPr id="51" name="object 51"/>
          <p:cNvSpPr txBox="1"/>
          <p:nvPr/>
        </p:nvSpPr>
        <p:spPr>
          <a:xfrm>
            <a:off x="5365276" y="5802837"/>
            <a:ext cx="232930" cy="9217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545" i="1" spc="51" dirty="0">
                <a:latin typeface="Times New Roman"/>
                <a:cs typeface="Times New Roman"/>
              </a:rPr>
              <a:t>h</a:t>
            </a:r>
            <a:r>
              <a:rPr sz="545" spc="51" dirty="0">
                <a:latin typeface="Times New Roman"/>
                <a:cs typeface="Times New Roman"/>
              </a:rPr>
              <a:t>(</a:t>
            </a:r>
            <a:r>
              <a:rPr sz="545" i="1" spc="51" dirty="0">
                <a:latin typeface="Times New Roman"/>
                <a:cs typeface="Times New Roman"/>
              </a:rPr>
              <a:t>y</a:t>
            </a:r>
            <a:r>
              <a:rPr sz="545" spc="51" dirty="0">
                <a:latin typeface="Times New Roman"/>
                <a:cs typeface="Times New Roman"/>
              </a:rPr>
              <a:t>)</a:t>
            </a:r>
            <a:r>
              <a:rPr sz="545" spc="-24" dirty="0">
                <a:latin typeface="Times New Roman"/>
                <a:cs typeface="Times New Roman"/>
              </a:rPr>
              <a:t> </a:t>
            </a:r>
            <a:r>
              <a:rPr sz="545" spc="139" dirty="0">
                <a:latin typeface="Times New Roman"/>
                <a:cs typeface="Times New Roman"/>
              </a:rPr>
              <a:t>=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601055" y="5685168"/>
            <a:ext cx="76633" cy="9217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545" spc="310" dirty="0">
                <a:latin typeface="Arial"/>
                <a:cs typeface="Arial"/>
              </a:rPr>
              <a:t>,</a:t>
            </a:r>
            <a:endParaRPr sz="545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60127" y="5733824"/>
            <a:ext cx="1156422" cy="218416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lnSpc>
                <a:spcPct val="124500"/>
              </a:lnSpc>
              <a:spcBef>
                <a:spcPts val="68"/>
              </a:spcBef>
              <a:tabLst>
                <a:tab pos="971957" algn="l"/>
              </a:tabLst>
            </a:pPr>
            <a:r>
              <a:rPr sz="545" i="1" spc="116" dirty="0">
                <a:latin typeface="Arial"/>
                <a:cs typeface="Arial"/>
              </a:rPr>
              <a:t>{</a:t>
            </a:r>
            <a:r>
              <a:rPr sz="545" i="1" spc="116" dirty="0">
                <a:latin typeface="Times New Roman"/>
                <a:cs typeface="Times New Roman"/>
              </a:rPr>
              <a:t>f</a:t>
            </a:r>
            <a:r>
              <a:rPr sz="545" i="1" spc="-82" dirty="0">
                <a:latin typeface="Times New Roman"/>
                <a:cs typeface="Times New Roman"/>
              </a:rPr>
              <a:t> </a:t>
            </a:r>
            <a:r>
              <a:rPr sz="545" spc="48" dirty="0">
                <a:latin typeface="Times New Roman"/>
                <a:cs typeface="Times New Roman"/>
              </a:rPr>
              <a:t>(</a:t>
            </a:r>
            <a:r>
              <a:rPr sz="545" i="1" spc="48" dirty="0">
                <a:latin typeface="Times New Roman"/>
                <a:cs typeface="Times New Roman"/>
              </a:rPr>
              <a:t>y</a:t>
            </a:r>
            <a:r>
              <a:rPr sz="545" spc="48" dirty="0">
                <a:latin typeface="Times New Roman"/>
                <a:cs typeface="Times New Roman"/>
              </a:rPr>
              <a:t>)</a:t>
            </a:r>
            <a:r>
              <a:rPr sz="545" spc="-14" dirty="0">
                <a:latin typeface="Times New Roman"/>
                <a:cs typeface="Times New Roman"/>
              </a:rPr>
              <a:t> </a:t>
            </a:r>
            <a:r>
              <a:rPr sz="545" i="1" spc="130" dirty="0">
                <a:latin typeface="Arial"/>
                <a:cs typeface="Arial"/>
              </a:rPr>
              <a:t>−</a:t>
            </a:r>
            <a:r>
              <a:rPr sz="545" i="1" spc="-24" dirty="0">
                <a:latin typeface="Arial"/>
                <a:cs typeface="Arial"/>
              </a:rPr>
              <a:t> </a:t>
            </a:r>
            <a:r>
              <a:rPr sz="545" i="1" spc="123" dirty="0">
                <a:latin typeface="Times New Roman"/>
                <a:cs typeface="Times New Roman"/>
              </a:rPr>
              <a:t>f</a:t>
            </a:r>
            <a:r>
              <a:rPr sz="545" i="1" spc="-82" dirty="0">
                <a:latin typeface="Times New Roman"/>
                <a:cs typeface="Times New Roman"/>
              </a:rPr>
              <a:t> </a:t>
            </a:r>
            <a:r>
              <a:rPr sz="545" spc="55" dirty="0">
                <a:latin typeface="Times New Roman"/>
                <a:cs typeface="Times New Roman"/>
              </a:rPr>
              <a:t>(</a:t>
            </a:r>
            <a:r>
              <a:rPr sz="545" i="1" spc="55" dirty="0">
                <a:latin typeface="Times New Roman"/>
                <a:cs typeface="Times New Roman"/>
              </a:rPr>
              <a:t>g</a:t>
            </a:r>
            <a:r>
              <a:rPr sz="545" spc="55" dirty="0">
                <a:latin typeface="Times New Roman"/>
                <a:cs typeface="Times New Roman"/>
              </a:rPr>
              <a:t>(</a:t>
            </a:r>
            <a:r>
              <a:rPr sz="545" i="1" spc="55" dirty="0">
                <a:latin typeface="Times New Roman"/>
                <a:cs typeface="Times New Roman"/>
              </a:rPr>
              <a:t>a</a:t>
            </a:r>
            <a:r>
              <a:rPr sz="545" spc="55" dirty="0">
                <a:latin typeface="Times New Roman"/>
                <a:cs typeface="Times New Roman"/>
              </a:rPr>
              <a:t>))</a:t>
            </a:r>
            <a:r>
              <a:rPr sz="545" i="1" spc="55" dirty="0">
                <a:latin typeface="Arial"/>
                <a:cs typeface="Arial"/>
              </a:rPr>
              <a:t>}</a:t>
            </a:r>
            <a:r>
              <a:rPr sz="545" i="1" spc="55" dirty="0">
                <a:latin typeface="Times New Roman"/>
                <a:cs typeface="Times New Roman"/>
              </a:rPr>
              <a:t>/</a:t>
            </a:r>
            <a:r>
              <a:rPr sz="545" spc="55" dirty="0">
                <a:latin typeface="Times New Roman"/>
                <a:cs typeface="Times New Roman"/>
              </a:rPr>
              <a:t>(</a:t>
            </a:r>
            <a:r>
              <a:rPr sz="545" i="1" spc="55" dirty="0">
                <a:latin typeface="Times New Roman"/>
                <a:cs typeface="Times New Roman"/>
              </a:rPr>
              <a:t>y</a:t>
            </a:r>
            <a:r>
              <a:rPr sz="545" i="1" spc="7" dirty="0">
                <a:latin typeface="Times New Roman"/>
                <a:cs typeface="Times New Roman"/>
              </a:rPr>
              <a:t> </a:t>
            </a:r>
            <a:r>
              <a:rPr sz="545" i="1" spc="130" dirty="0">
                <a:latin typeface="Arial"/>
                <a:cs typeface="Arial"/>
              </a:rPr>
              <a:t>−</a:t>
            </a:r>
            <a:r>
              <a:rPr sz="545" i="1" spc="-24" dirty="0">
                <a:latin typeface="Arial"/>
                <a:cs typeface="Arial"/>
              </a:rPr>
              <a:t> </a:t>
            </a:r>
            <a:r>
              <a:rPr sz="545" i="1" spc="34" dirty="0">
                <a:latin typeface="Times New Roman"/>
                <a:cs typeface="Times New Roman"/>
              </a:rPr>
              <a:t>g</a:t>
            </a:r>
            <a:r>
              <a:rPr sz="545" spc="34" dirty="0">
                <a:latin typeface="Times New Roman"/>
                <a:cs typeface="Times New Roman"/>
              </a:rPr>
              <a:t>(</a:t>
            </a:r>
            <a:r>
              <a:rPr sz="545" i="1" spc="34" dirty="0">
                <a:latin typeface="Times New Roman"/>
                <a:cs typeface="Times New Roman"/>
              </a:rPr>
              <a:t>a</a:t>
            </a:r>
            <a:r>
              <a:rPr sz="545" spc="34" dirty="0">
                <a:latin typeface="Times New Roman"/>
                <a:cs typeface="Times New Roman"/>
              </a:rPr>
              <a:t>))</a:t>
            </a:r>
            <a:r>
              <a:rPr sz="545" spc="85" dirty="0">
                <a:latin typeface="Times New Roman"/>
                <a:cs typeface="Times New Roman"/>
              </a:rPr>
              <a:t> </a:t>
            </a:r>
            <a:r>
              <a:rPr sz="545" i="1" spc="41" dirty="0">
                <a:latin typeface="Times New Roman"/>
                <a:cs typeface="Times New Roman"/>
              </a:rPr>
              <a:t>y</a:t>
            </a:r>
            <a:r>
              <a:rPr sz="545" i="1" spc="37" dirty="0">
                <a:latin typeface="Times New Roman"/>
                <a:cs typeface="Times New Roman"/>
              </a:rPr>
              <a:t> </a:t>
            </a:r>
            <a:r>
              <a:rPr sz="545" i="1" spc="68" dirty="0">
                <a:latin typeface="Arial"/>
                <a:cs typeface="Arial"/>
              </a:rPr>
              <a:t>ƒ</a:t>
            </a:r>
            <a:r>
              <a:rPr sz="545" spc="68" dirty="0">
                <a:latin typeface="Times New Roman"/>
                <a:cs typeface="Times New Roman"/>
              </a:rPr>
              <a:t>=</a:t>
            </a:r>
            <a:r>
              <a:rPr sz="545" spc="20" dirty="0">
                <a:latin typeface="Times New Roman"/>
                <a:cs typeface="Times New Roman"/>
              </a:rPr>
              <a:t> </a:t>
            </a:r>
            <a:r>
              <a:rPr sz="545" i="1" spc="-276" dirty="0">
                <a:latin typeface="Times New Roman"/>
                <a:cs typeface="Times New Roman"/>
              </a:rPr>
              <a:t>a </a:t>
            </a:r>
            <a:r>
              <a:rPr sz="545" i="1" spc="-130" dirty="0">
                <a:latin typeface="Times New Roman"/>
                <a:cs typeface="Times New Roman"/>
              </a:rPr>
              <a:t> </a:t>
            </a:r>
            <a:r>
              <a:rPr sz="545" i="1" spc="123" dirty="0">
                <a:latin typeface="Times New Roman"/>
                <a:cs typeface="Times New Roman"/>
              </a:rPr>
              <a:t>f</a:t>
            </a:r>
            <a:r>
              <a:rPr sz="545" i="1" spc="-78" dirty="0">
                <a:latin typeface="Times New Roman"/>
                <a:cs typeface="Times New Roman"/>
              </a:rPr>
              <a:t> </a:t>
            </a:r>
            <a:r>
              <a:rPr sz="614" i="1" spc="66" baseline="27777" dirty="0">
                <a:latin typeface="Arial"/>
                <a:cs typeface="Arial"/>
              </a:rPr>
              <a:t>j</a:t>
            </a:r>
            <a:r>
              <a:rPr sz="545" spc="44" dirty="0">
                <a:latin typeface="Times New Roman"/>
                <a:cs typeface="Times New Roman"/>
              </a:rPr>
              <a:t>(</a:t>
            </a:r>
            <a:r>
              <a:rPr sz="545" i="1" spc="44" dirty="0">
                <a:latin typeface="Times New Roman"/>
                <a:cs typeface="Times New Roman"/>
              </a:rPr>
              <a:t>g</a:t>
            </a:r>
            <a:r>
              <a:rPr sz="545" spc="44" dirty="0">
                <a:latin typeface="Times New Roman"/>
                <a:cs typeface="Times New Roman"/>
              </a:rPr>
              <a:t>(</a:t>
            </a:r>
            <a:r>
              <a:rPr sz="545" i="1" spc="44" dirty="0">
                <a:latin typeface="Times New Roman"/>
                <a:cs typeface="Times New Roman"/>
              </a:rPr>
              <a:t>a</a:t>
            </a:r>
            <a:r>
              <a:rPr sz="545" spc="44" dirty="0">
                <a:latin typeface="Times New Roman"/>
                <a:cs typeface="Times New Roman"/>
              </a:rPr>
              <a:t>))	</a:t>
            </a:r>
            <a:r>
              <a:rPr sz="545" i="1" spc="41" dirty="0">
                <a:latin typeface="Times New Roman"/>
                <a:cs typeface="Times New Roman"/>
              </a:rPr>
              <a:t>y </a:t>
            </a:r>
            <a:r>
              <a:rPr sz="545" spc="139" dirty="0">
                <a:latin typeface="Times New Roman"/>
                <a:cs typeface="Times New Roman"/>
              </a:rPr>
              <a:t>=</a:t>
            </a:r>
            <a:r>
              <a:rPr sz="545" spc="-34" dirty="0">
                <a:latin typeface="Times New Roman"/>
                <a:cs typeface="Times New Roman"/>
              </a:rPr>
              <a:t> </a:t>
            </a:r>
            <a:r>
              <a:rPr sz="545" i="1" spc="31" dirty="0">
                <a:latin typeface="Times New Roman"/>
                <a:cs typeface="Times New Roman"/>
              </a:rPr>
              <a:t>a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61114" y="6001589"/>
            <a:ext cx="454169" cy="9217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545" spc="10" dirty="0">
                <a:latin typeface="Times New Roman"/>
                <a:cs typeface="Times New Roman"/>
              </a:rPr>
              <a:t>is</a:t>
            </a:r>
            <a:r>
              <a:rPr sz="545" spc="24" dirty="0">
                <a:latin typeface="Times New Roman"/>
                <a:cs typeface="Times New Roman"/>
              </a:rPr>
              <a:t> </a:t>
            </a:r>
            <a:r>
              <a:rPr sz="545" spc="27" dirty="0">
                <a:latin typeface="Times New Roman"/>
                <a:cs typeface="Times New Roman"/>
              </a:rPr>
              <a:t>continuous.</a:t>
            </a:r>
            <a:endParaRPr sz="545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3598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6715" y="614799"/>
            <a:ext cx="4074102" cy="152199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2988" marR="3464" indent="154993">
              <a:spcBef>
                <a:spcPts val="65"/>
              </a:spcBef>
            </a:pPr>
            <a:r>
              <a:rPr sz="682" b="1" spc="-10" dirty="0">
                <a:latin typeface="Georgia"/>
                <a:cs typeface="Georgia"/>
              </a:rPr>
              <a:t>13.4. </a:t>
            </a: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31" dirty="0">
                <a:latin typeface="Georgia"/>
                <a:cs typeface="Georgia"/>
              </a:rPr>
              <a:t>where </a:t>
            </a:r>
            <a:r>
              <a:rPr sz="682" b="1" spc="-24" dirty="0">
                <a:latin typeface="Georgia"/>
                <a:cs typeface="Georgia"/>
              </a:rPr>
              <a:t>you </a:t>
            </a:r>
            <a:r>
              <a:rPr sz="682" b="1" spc="-17" dirty="0">
                <a:latin typeface="Georgia"/>
                <a:cs typeface="Georgia"/>
              </a:rPr>
              <a:t>really </a:t>
            </a:r>
            <a:r>
              <a:rPr sz="682" b="1" spc="-31" dirty="0">
                <a:latin typeface="Georgia"/>
                <a:cs typeface="Georgia"/>
              </a:rPr>
              <a:t>need </a:t>
            </a:r>
            <a:r>
              <a:rPr sz="682" b="1" spc="-10" dirty="0">
                <a:latin typeface="Georgia"/>
                <a:cs typeface="Georgia"/>
              </a:rPr>
              <a:t>the Chain Rule.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-3" dirty="0">
                <a:latin typeface="Times New Roman"/>
                <a:cs typeface="Times New Roman"/>
              </a:rPr>
              <a:t>know </a:t>
            </a:r>
            <a:r>
              <a:rPr sz="682" spc="27" dirty="0">
                <a:latin typeface="Times New Roman"/>
                <a:cs typeface="Times New Roman"/>
              </a:rPr>
              <a:t>what the </a:t>
            </a:r>
            <a:r>
              <a:rPr sz="682" spc="7" dirty="0">
                <a:latin typeface="Times New Roman"/>
                <a:cs typeface="Times New Roman"/>
              </a:rPr>
              <a:t>derivative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7" dirty="0">
                <a:latin typeface="Times New Roman"/>
                <a:cs typeface="Times New Roman"/>
              </a:rPr>
              <a:t>with  </a:t>
            </a:r>
            <a:r>
              <a:rPr sz="682" spc="20" dirty="0">
                <a:latin typeface="Times New Roman"/>
                <a:cs typeface="Times New Roman"/>
              </a:rPr>
              <a:t>respect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3" dirty="0">
                <a:latin typeface="Times New Roman"/>
                <a:cs typeface="Times New Roman"/>
              </a:rPr>
              <a:t>is, </a:t>
            </a:r>
            <a:r>
              <a:rPr sz="682" spc="48" dirty="0">
                <a:latin typeface="Times New Roman"/>
                <a:cs typeface="Times New Roman"/>
              </a:rPr>
              <a:t>but </a:t>
            </a:r>
            <a:r>
              <a:rPr sz="682" spc="17" dirty="0">
                <a:latin typeface="Times New Roman"/>
                <a:cs typeface="Times New Roman"/>
              </a:rPr>
              <a:t>none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rules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17" dirty="0">
                <a:latin typeface="Times New Roman"/>
                <a:cs typeface="Times New Roman"/>
              </a:rPr>
              <a:t>found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17" dirty="0">
                <a:latin typeface="Times New Roman"/>
                <a:cs typeface="Times New Roman"/>
              </a:rPr>
              <a:t>far tell us </a:t>
            </a:r>
            <a:r>
              <a:rPr sz="682" spc="3" dirty="0">
                <a:latin typeface="Times New Roman"/>
                <a:cs typeface="Times New Roman"/>
              </a:rPr>
              <a:t>how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4" dirty="0">
                <a:latin typeface="Times New Roman"/>
                <a:cs typeface="Times New Roman"/>
              </a:rPr>
              <a:t>differentiate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42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sin(2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14" dirty="0">
                <a:latin typeface="Times New Roman"/>
                <a:cs typeface="Times New Roman"/>
              </a:rPr>
              <a:t>).</a:t>
            </a:r>
            <a:endParaRPr sz="682">
              <a:latin typeface="Times New Roman"/>
              <a:cs typeface="Times New Roman"/>
            </a:endParaRPr>
          </a:p>
          <a:p>
            <a:pPr marL="167981">
              <a:spcBef>
                <a:spcPts val="218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4" dirty="0">
                <a:latin typeface="Times New Roman"/>
                <a:cs typeface="Times New Roman"/>
              </a:rPr>
              <a:t>simpler </a:t>
            </a:r>
            <a:r>
              <a:rPr sz="682" spc="17" dirty="0">
                <a:latin typeface="Times New Roman"/>
                <a:cs typeface="Times New Roman"/>
              </a:rPr>
              <a:t>functions,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namely</a:t>
            </a:r>
            <a:endParaRPr sz="682">
              <a:latin typeface="Times New Roman"/>
              <a:cs typeface="Times New Roman"/>
            </a:endParaRPr>
          </a:p>
          <a:p>
            <a:pPr marL="4329" algn="ctr">
              <a:spcBef>
                <a:spcPts val="310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g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h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))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where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u</a:t>
            </a:r>
            <a:r>
              <a:rPr sz="682" spc="-17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2</a:t>
            </a:r>
            <a:r>
              <a:rPr sz="682" spc="-10" dirty="0">
                <a:latin typeface="DejaVu Serif"/>
                <a:cs typeface="DejaVu Serif"/>
              </a:rPr>
              <a:t>x.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313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know </a:t>
            </a:r>
            <a:r>
              <a:rPr sz="682" spc="3" dirty="0">
                <a:latin typeface="Times New Roman"/>
                <a:cs typeface="Times New Roman"/>
              </a:rPr>
              <a:t>how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4" dirty="0">
                <a:latin typeface="Times New Roman"/>
                <a:cs typeface="Times New Roman"/>
              </a:rPr>
              <a:t>differentiate </a:t>
            </a:r>
            <a:r>
              <a:rPr sz="682" spc="10" dirty="0">
                <a:latin typeface="Times New Roman"/>
                <a:cs typeface="Times New Roman"/>
              </a:rPr>
              <a:t>each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7" dirty="0">
                <a:latin typeface="Times New Roman"/>
                <a:cs typeface="Times New Roman"/>
              </a:rPr>
              <a:t>functions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116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h</a:t>
            </a:r>
            <a:r>
              <a:rPr sz="682" spc="-27" dirty="0">
                <a:latin typeface="Times New Roman"/>
                <a:cs typeface="Times New Roman"/>
              </a:rPr>
              <a:t>:</a:t>
            </a:r>
            <a:endParaRPr sz="682">
              <a:latin typeface="Times New Roman"/>
              <a:cs typeface="Times New Roman"/>
            </a:endParaRPr>
          </a:p>
          <a:p>
            <a:pPr marL="4329" algn="ctr">
              <a:spcBef>
                <a:spcPts val="310"/>
              </a:spcBef>
              <a:tabLst>
                <a:tab pos="607852" algn="l"/>
              </a:tabLst>
            </a:pP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716" spc="-5" baseline="31746" dirty="0">
                <a:latin typeface="DejaVu Sans"/>
                <a:cs typeface="DejaVu Sans"/>
              </a:rPr>
              <a:t>j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u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u,	</a:t>
            </a:r>
            <a:r>
              <a:rPr sz="682" spc="17" dirty="0">
                <a:latin typeface="DejaVu Serif"/>
                <a:cs typeface="DejaVu Serif"/>
              </a:rPr>
              <a:t>h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9525">
              <a:spcBef>
                <a:spcPts val="310"/>
              </a:spcBef>
            </a:pPr>
            <a:r>
              <a:rPr sz="682" spc="17" dirty="0">
                <a:latin typeface="Times New Roman"/>
                <a:cs typeface="Times New Roman"/>
              </a:rPr>
              <a:t>Therefore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 rule </a:t>
            </a:r>
            <a:r>
              <a:rPr sz="682" spc="7" dirty="0">
                <a:latin typeface="Times New Roman"/>
                <a:cs typeface="Times New Roman"/>
              </a:rPr>
              <a:t>implies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L="4329" algn="ctr">
              <a:spcBef>
                <a:spcPts val="310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g</a:t>
            </a:r>
            <a:r>
              <a:rPr sz="716" spc="15" baseline="31746" dirty="0">
                <a:latin typeface="DejaVu Sans"/>
                <a:cs typeface="DejaVu Sans"/>
              </a:rPr>
              <a:t>j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h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))</a:t>
            </a:r>
            <a:r>
              <a:rPr sz="682" spc="10" dirty="0">
                <a:latin typeface="DejaVu Serif"/>
                <a:cs typeface="DejaVu Serif"/>
              </a:rPr>
              <a:t>h</a:t>
            </a:r>
            <a:r>
              <a:rPr sz="716" spc="15" baseline="31746" dirty="0">
                <a:latin typeface="DejaVu Sans"/>
                <a:cs typeface="DejaVu Sans"/>
              </a:rPr>
              <a:t>j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cos(2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2</a:t>
            </a:r>
            <a:r>
              <a:rPr sz="682" spc="-10" dirty="0">
                <a:latin typeface="DejaVu Serif"/>
                <a:cs typeface="DejaVu Serif"/>
              </a:rPr>
              <a:t>x.</a:t>
            </a:r>
            <a:endParaRPr sz="682">
              <a:latin typeface="DejaVu Serif"/>
              <a:cs typeface="DejaVu Serif"/>
            </a:endParaRPr>
          </a:p>
          <a:p>
            <a:pPr marL="167981">
              <a:spcBef>
                <a:spcPts val="539"/>
              </a:spcBef>
            </a:pPr>
            <a:r>
              <a:rPr sz="682" spc="10" dirty="0">
                <a:latin typeface="Times New Roman"/>
                <a:cs typeface="Times New Roman"/>
              </a:rPr>
              <a:t>Leibniz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14" dirty="0">
                <a:latin typeface="Times New Roman"/>
                <a:cs typeface="Times New Roman"/>
              </a:rPr>
              <a:t>decomposed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relation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" dirty="0">
                <a:latin typeface="Times New Roman"/>
                <a:cs typeface="Times New Roman"/>
              </a:rPr>
              <a:t>between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99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endParaRPr sz="682">
              <a:latin typeface="Times New Roman"/>
              <a:cs typeface="Times New Roman"/>
            </a:endParaRPr>
          </a:p>
          <a:p>
            <a:pPr marL="4329" algn="ctr">
              <a:spcBef>
                <a:spcPts val="310"/>
              </a:spcBef>
              <a:tabLst>
                <a:tab pos="458920" algn="l"/>
              </a:tabLst>
            </a:pPr>
            <a:r>
              <a:rPr sz="682" spc="-55" dirty="0">
                <a:latin typeface="DejaVu Serif"/>
                <a:cs typeface="DejaVu Serif"/>
              </a:rPr>
              <a:t>y 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u,	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L="12988">
              <a:spcBef>
                <a:spcPts val="310"/>
              </a:spcBef>
            </a:pPr>
            <a:r>
              <a:rPr sz="682" spc="34" dirty="0">
                <a:latin typeface="Times New Roman"/>
                <a:cs typeface="Times New Roman"/>
              </a:rPr>
              <a:t>and then </a:t>
            </a:r>
            <a:r>
              <a:rPr sz="682" spc="24" dirty="0">
                <a:latin typeface="Times New Roman"/>
                <a:cs typeface="Times New Roman"/>
              </a:rPr>
              <a:t>computed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20" dirty="0">
                <a:latin typeface="Times New Roman"/>
                <a:cs typeface="Times New Roman"/>
              </a:rPr>
              <a:t>respect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r>
              <a:rPr sz="682" spc="139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follows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0727" y="2151571"/>
            <a:ext cx="139238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288871" algn="l"/>
              </a:tabLst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82" u="sng" spc="-10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</a:t>
            </a:r>
            <a:r>
              <a:rPr sz="682" u="sng" spc="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DejaVu Serif"/>
                <a:cs typeface="DejaVu Serif"/>
              </a:rPr>
              <a:t> </a:t>
            </a:r>
            <a:r>
              <a:rPr sz="716" spc="15" baseline="-7936" dirty="0">
                <a:latin typeface="DejaVu Serif"/>
                <a:cs typeface="DejaVu Serif"/>
              </a:rPr>
              <a:t>u</a:t>
            </a:r>
            <a:r>
              <a:rPr sz="716" spc="-296" baseline="-7936" dirty="0">
                <a:latin typeface="Times New Roman"/>
                <a:cs typeface="Times New Roman"/>
              </a:rPr>
              <a:t>=</a:t>
            </a:r>
            <a:r>
              <a:rPr sz="1023" spc="-61" baseline="-36111" dirty="0">
                <a:latin typeface="Times New Roman"/>
                <a:cs typeface="Times New Roman"/>
              </a:rPr>
              <a:t>=</a:t>
            </a:r>
            <a:r>
              <a:rPr sz="716" spc="46" baseline="-7936" dirty="0">
                <a:latin typeface="Times New Roman"/>
                <a:cs typeface="Times New Roman"/>
              </a:rPr>
              <a:t>2</a:t>
            </a:r>
            <a:r>
              <a:rPr sz="716" spc="56" baseline="-7936" dirty="0">
                <a:latin typeface="DejaVu Serif"/>
                <a:cs typeface="DejaVu Serif"/>
              </a:rPr>
              <a:t>x</a:t>
            </a:r>
            <a:r>
              <a:rPr sz="716" baseline="-7936" dirty="0">
                <a:latin typeface="DejaVu Serif"/>
                <a:cs typeface="DejaVu Serif"/>
              </a:rPr>
              <a:t>  </a:t>
            </a:r>
            <a:r>
              <a:rPr sz="716" spc="5" baseline="-7936" dirty="0">
                <a:latin typeface="DejaVu Serif"/>
                <a:cs typeface="DejaVu Serif"/>
              </a:rPr>
              <a:t> </a:t>
            </a: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82" u="sng" spc="-10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</a:t>
            </a:r>
            <a:r>
              <a:rPr sz="682" u="sng" spc="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spc="51" dirty="0">
                <a:latin typeface="DejaVu Serif"/>
                <a:cs typeface="DejaVu Serif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baseline="-36111" dirty="0">
                <a:latin typeface="Times New Roman"/>
                <a:cs typeface="Times New Roman"/>
              </a:rPr>
              <a:t> </a:t>
            </a:r>
            <a:r>
              <a:rPr sz="1023" spc="-107" baseline="-36111" dirty="0">
                <a:latin typeface="Times New Roman"/>
                <a:cs typeface="Times New Roman"/>
              </a:rPr>
              <a:t> </a:t>
            </a: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82" u="sng" spc="-10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</a:t>
            </a:r>
            <a:r>
              <a:rPr sz="682" u="sng" spc="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79630" y="2269109"/>
            <a:ext cx="130319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42478" algn="l"/>
                <a:tab pos="907449" algn="l"/>
                <a:tab pos="1200118" algn="l"/>
              </a:tabLst>
            </a:pPr>
            <a:r>
              <a:rPr sz="682" spc="-41" dirty="0">
                <a:latin typeface="DejaVu Serif"/>
                <a:cs typeface="DejaVu Serif"/>
              </a:rPr>
              <a:t>dx	dx	</a:t>
            </a:r>
            <a:r>
              <a:rPr sz="682" spc="-68" dirty="0">
                <a:latin typeface="DejaVu Serif"/>
                <a:cs typeface="DejaVu Serif"/>
              </a:rPr>
              <a:t>du	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3674" y="2209933"/>
            <a:ext cx="10183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4307" algn="l"/>
              </a:tabLst>
            </a:pP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2</a:t>
            </a:r>
            <a:r>
              <a:rPr sz="682" spc="-10" dirty="0">
                <a:latin typeface="DejaVu Serif"/>
                <a:cs typeface="DejaVu Serif"/>
              </a:rPr>
              <a:t>x.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1114" y="2425285"/>
            <a:ext cx="4060681" cy="2134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3652">
              <a:lnSpc>
                <a:spcPts val="818"/>
              </a:lnSpc>
              <a:spcBef>
                <a:spcPts val="65"/>
              </a:spcBef>
            </a:pPr>
            <a:r>
              <a:rPr sz="682" b="1" spc="-3" dirty="0">
                <a:latin typeface="Georgia"/>
                <a:cs typeface="Georgia"/>
              </a:rPr>
              <a:t>13.5.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31" dirty="0">
                <a:latin typeface="Georgia"/>
                <a:cs typeface="Georgia"/>
              </a:rPr>
              <a:t>Power </a:t>
            </a:r>
            <a:r>
              <a:rPr sz="682" b="1" spc="-10" dirty="0">
                <a:latin typeface="Georgia"/>
                <a:cs typeface="Georgia"/>
              </a:rPr>
              <a:t>Rule </a:t>
            </a:r>
            <a:r>
              <a:rPr sz="682" b="1" spc="-31" dirty="0">
                <a:latin typeface="Georgia"/>
                <a:cs typeface="Georgia"/>
              </a:rPr>
              <a:t>and </a:t>
            </a:r>
            <a:r>
              <a:rPr sz="682" b="1" spc="-10" dirty="0">
                <a:latin typeface="Georgia"/>
                <a:cs typeface="Georgia"/>
              </a:rPr>
              <a:t>the Chain Rule.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Power </a:t>
            </a:r>
            <a:r>
              <a:rPr sz="682" spc="20" dirty="0">
                <a:latin typeface="Times New Roman"/>
                <a:cs typeface="Times New Roman"/>
              </a:rPr>
              <a:t>Rule, </a:t>
            </a:r>
            <a:r>
              <a:rPr sz="682" spc="10" dirty="0">
                <a:latin typeface="Times New Roman"/>
                <a:cs typeface="Times New Roman"/>
              </a:rPr>
              <a:t>which says </a:t>
            </a:r>
            <a:r>
              <a:rPr sz="682" spc="58" dirty="0">
                <a:latin typeface="Times New Roman"/>
                <a:cs typeface="Times New Roman"/>
              </a:rPr>
              <a:t>that </a:t>
            </a:r>
            <a:r>
              <a:rPr sz="682" spc="7" dirty="0">
                <a:latin typeface="Times New Roman"/>
                <a:cs typeface="Times New Roman"/>
              </a:rPr>
              <a:t>for </a:t>
            </a:r>
            <a:r>
              <a:rPr sz="682" spc="24" dirty="0">
                <a:latin typeface="Times New Roman"/>
                <a:cs typeface="Times New Roman"/>
              </a:rPr>
              <a:t>any </a:t>
            </a:r>
            <a:r>
              <a:rPr sz="682" spc="20" dirty="0">
                <a:latin typeface="Times New Roman"/>
                <a:cs typeface="Times New Roman"/>
              </a:rPr>
              <a:t>function</a:t>
            </a:r>
            <a:r>
              <a:rPr sz="682" spc="-99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818"/>
              </a:lnSpc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0" dirty="0">
                <a:latin typeface="Times New Roman"/>
                <a:cs typeface="Times New Roman"/>
              </a:rPr>
              <a:t>any </a:t>
            </a:r>
            <a:r>
              <a:rPr sz="682" spc="27" dirty="0">
                <a:latin typeface="Times New Roman"/>
                <a:cs typeface="Times New Roman"/>
              </a:rPr>
              <a:t>rational </a:t>
            </a:r>
            <a:r>
              <a:rPr sz="682" spc="24" dirty="0">
                <a:latin typeface="Times New Roman"/>
                <a:cs typeface="Times New Roman"/>
              </a:rPr>
              <a:t>number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0" dirty="0">
                <a:latin typeface="Times New Roman"/>
                <a:cs typeface="Times New Roman"/>
              </a:rPr>
              <a:t>one</a:t>
            </a:r>
            <a:r>
              <a:rPr sz="682" spc="24" dirty="0">
                <a:latin typeface="Times New Roman"/>
                <a:cs typeface="Times New Roman"/>
              </a:rPr>
              <a:t> has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50218" y="2640005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4245">
              <a:lnSpc>
                <a:spcPct val="113100"/>
              </a:lnSpc>
              <a:spcBef>
                <a:spcPts val="68"/>
              </a:spcBef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54776" y="2642506"/>
            <a:ext cx="3112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2796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2239" y="2702651"/>
            <a:ext cx="64553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29479" algn="l"/>
              </a:tabLst>
            </a:pPr>
            <a:r>
              <a:rPr sz="477" spc="27" dirty="0">
                <a:latin typeface="DejaVu Serif"/>
                <a:cs typeface="DejaVu Serif"/>
              </a:rPr>
              <a:t>n	n</a:t>
            </a:r>
            <a:r>
              <a:rPr sz="477" spc="27" dirty="0">
                <a:latin typeface="DejaVu Sans"/>
                <a:cs typeface="DejaVu Sans"/>
              </a:rPr>
              <a:t>−</a:t>
            </a:r>
            <a:r>
              <a:rPr sz="477" spc="27" dirty="0">
                <a:latin typeface="Times New Roman"/>
                <a:cs typeface="Times New Roman"/>
              </a:rPr>
              <a:t>1</a:t>
            </a:r>
            <a:r>
              <a:rPr sz="477" spc="116" dirty="0">
                <a:latin typeface="Times New Roman"/>
                <a:cs typeface="Times New Roman"/>
              </a:rPr>
              <a:t> </a:t>
            </a: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94314" y="2712386"/>
            <a:ext cx="95812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86608" algn="l"/>
                <a:tab pos="732972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DejaVu Serif"/>
                <a:cs typeface="DejaVu Serif"/>
              </a:rPr>
              <a:t>nf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58005" y="2844888"/>
            <a:ext cx="3832081" cy="443187"/>
          </a:xfrm>
          <a:prstGeom prst="rect">
            <a:avLst/>
          </a:prstGeom>
        </p:spPr>
        <p:txBody>
          <a:bodyPr vert="horz" wrap="square" lIns="0" tIns="48058" rIns="0" bIns="0" rtlCol="0">
            <a:spAutoFit/>
          </a:bodyPr>
          <a:lstStyle/>
          <a:p>
            <a:pPr marL="11689">
              <a:spcBef>
                <a:spcPts val="378"/>
              </a:spcBef>
            </a:pP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special </a:t>
            </a:r>
            <a:r>
              <a:rPr sz="682" spc="7" dirty="0">
                <a:latin typeface="Times New Roman"/>
                <a:cs typeface="Times New Roman"/>
              </a:rPr>
              <a:t>case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Chain </a:t>
            </a:r>
            <a:r>
              <a:rPr sz="682" spc="17" dirty="0">
                <a:latin typeface="Times New Roman"/>
                <a:cs typeface="Times New Roman"/>
              </a:rPr>
              <a:t>Rule,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24" dirty="0">
                <a:latin typeface="Times New Roman"/>
                <a:cs typeface="Times New Roman"/>
              </a:rPr>
              <a:t>can regard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716" spc="35" baseline="27777" dirty="0">
                <a:latin typeface="DejaVu Serif"/>
                <a:cs typeface="DejaVu Serif"/>
              </a:rPr>
              <a:t>n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two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functions</a:t>
            </a:r>
            <a:endParaRPr sz="682">
              <a:latin typeface="Times New Roman"/>
              <a:cs typeface="Times New Roman"/>
            </a:endParaRPr>
          </a:p>
          <a:p>
            <a:pPr marL="8659" marR="1287572" indent="1639988">
              <a:lnSpc>
                <a:spcPct val="138000"/>
              </a:lnSpc>
              <a:tabLst>
                <a:tab pos="2094578" algn="l"/>
              </a:tabLst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-20" dirty="0">
                <a:latin typeface="DejaVu Serif"/>
                <a:cs typeface="DejaVu Serif"/>
              </a:rPr>
              <a:t>g</a:t>
            </a:r>
            <a:r>
              <a:rPr sz="682" spc="-20" dirty="0">
                <a:latin typeface="Times New Roman"/>
                <a:cs typeface="Times New Roman"/>
              </a:rPr>
              <a:t>(</a:t>
            </a:r>
            <a:r>
              <a:rPr sz="682" spc="-20" dirty="0">
                <a:latin typeface="DejaVu Serif"/>
                <a:cs typeface="DejaVu Serif"/>
              </a:rPr>
              <a:t>u</a:t>
            </a:r>
            <a:r>
              <a:rPr sz="682" spc="-20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DejaVu Serif"/>
                <a:cs typeface="DejaVu Serif"/>
              </a:rPr>
              <a:t>,	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 </a:t>
            </a: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u</a:t>
            </a:r>
            <a:r>
              <a:rPr sz="682" spc="-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716" spc="10" baseline="27777" dirty="0">
                <a:latin typeface="DejaVu Serif"/>
                <a:cs typeface="DejaVu Serif"/>
              </a:rPr>
              <a:t>n</a:t>
            </a:r>
            <a:r>
              <a:rPr sz="682" spc="7" dirty="0">
                <a:latin typeface="Times New Roman"/>
                <a:cs typeface="Times New Roman"/>
              </a:rPr>
              <a:t>. </a:t>
            </a:r>
            <a:r>
              <a:rPr sz="682" spc="3" dirty="0">
                <a:latin typeface="Times New Roman"/>
                <a:cs typeface="Times New Roman"/>
              </a:rPr>
              <a:t>Since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716" spc="-5" baseline="27777" dirty="0">
                <a:latin typeface="DejaVu Sans"/>
                <a:cs typeface="DejaVu Sans"/>
              </a:rPr>
              <a:t>j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u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nu</a:t>
            </a:r>
            <a:r>
              <a:rPr sz="716" baseline="27777" dirty="0">
                <a:latin typeface="DejaVu Serif"/>
                <a:cs typeface="DejaVu Serif"/>
              </a:rPr>
              <a:t>n</a:t>
            </a:r>
            <a:r>
              <a:rPr sz="716" baseline="27777" dirty="0">
                <a:latin typeface="DejaVu Sans"/>
                <a:cs typeface="DejaVu Sans"/>
              </a:rPr>
              <a:t>−</a:t>
            </a:r>
            <a:r>
              <a:rPr sz="716" baseline="27777" dirty="0">
                <a:latin typeface="Times New Roman"/>
                <a:cs typeface="Times New Roman"/>
              </a:rPr>
              <a:t>1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Chain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7" dirty="0">
                <a:latin typeface="Times New Roman"/>
                <a:cs typeface="Times New Roman"/>
              </a:rPr>
              <a:t>implies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29081" y="3433416"/>
            <a:ext cx="141576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16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5806050" y="3433416"/>
            <a:ext cx="141576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16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6078231" y="343341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 txBox="1"/>
          <p:nvPr/>
        </p:nvSpPr>
        <p:spPr>
          <a:xfrm>
            <a:off x="6390392" y="3324436"/>
            <a:ext cx="2576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7" dirty="0">
                <a:latin typeface="DejaVu Sans"/>
                <a:cs typeface="DejaVu Sans"/>
              </a:rPr>
              <a:t>−</a:t>
            </a:r>
            <a:r>
              <a:rPr sz="477" spc="27" dirty="0">
                <a:latin typeface="Times New Roman"/>
                <a:cs typeface="Times New Roman"/>
              </a:rPr>
              <a:t>1</a:t>
            </a:r>
            <a:r>
              <a:rPr sz="477" spc="-48" dirty="0">
                <a:latin typeface="Times New Roman"/>
                <a:cs typeface="Times New Roman"/>
              </a:rPr>
              <a:t> </a:t>
            </a:r>
            <a:r>
              <a:rPr sz="1023" spc="-102" baseline="13888" dirty="0">
                <a:latin typeface="DejaVu Serif"/>
                <a:cs typeface="DejaVu Serif"/>
              </a:rPr>
              <a:t>du</a:t>
            </a:r>
            <a:endParaRPr sz="1023" baseline="13888">
              <a:latin typeface="DejaVu Serif"/>
              <a:cs typeface="DejaVu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44671" y="343341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 txBox="1"/>
          <p:nvPr/>
        </p:nvSpPr>
        <p:spPr>
          <a:xfrm>
            <a:off x="5520422" y="3287671"/>
            <a:ext cx="1161617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8659">
              <a:spcBef>
                <a:spcPts val="173"/>
              </a:spcBef>
              <a:tabLst>
                <a:tab pos="285309" algn="l"/>
                <a:tab pos="557631" algn="l"/>
              </a:tabLst>
            </a:pPr>
            <a:r>
              <a:rPr sz="682" spc="-37" dirty="0">
                <a:latin typeface="DejaVu Serif"/>
                <a:cs typeface="DejaVu Serif"/>
              </a:rPr>
              <a:t>du</a:t>
            </a:r>
            <a:r>
              <a:rPr sz="716" spc="-56" baseline="27777" dirty="0">
                <a:latin typeface="DejaVu Serif"/>
                <a:cs typeface="DejaVu Serif"/>
              </a:rPr>
              <a:t>n	</a:t>
            </a:r>
            <a:r>
              <a:rPr sz="682" spc="-37" dirty="0">
                <a:latin typeface="DejaVu Serif"/>
                <a:cs typeface="DejaVu Serif"/>
              </a:rPr>
              <a:t>du</a:t>
            </a:r>
            <a:r>
              <a:rPr sz="716" spc="-56" baseline="27777" dirty="0">
                <a:latin typeface="DejaVu Serif"/>
                <a:cs typeface="DejaVu Serif"/>
              </a:rPr>
              <a:t>n	</a:t>
            </a:r>
            <a:r>
              <a:rPr sz="682" spc="-68" dirty="0"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  <a:p>
            <a:pPr marL="32038">
              <a:spcBef>
                <a:spcPts val="109"/>
              </a:spcBef>
              <a:tabLst>
                <a:tab pos="1023910" algn="l"/>
              </a:tabLst>
            </a:pPr>
            <a:r>
              <a:rPr sz="682" spc="-41" dirty="0">
                <a:latin typeface="DejaVu Serif"/>
                <a:cs typeface="DejaVu Serif"/>
              </a:rPr>
              <a:t>dx   </a:t>
            </a:r>
            <a:r>
              <a:rPr sz="1023" spc="215" baseline="38888" dirty="0">
                <a:latin typeface="Times New Roman"/>
                <a:cs typeface="Times New Roman"/>
              </a:rPr>
              <a:t>=  </a:t>
            </a:r>
            <a:r>
              <a:rPr sz="682" spc="-68" dirty="0">
                <a:latin typeface="DejaVu Serif"/>
                <a:cs typeface="DejaVu Serif"/>
              </a:rPr>
              <a:t>du    </a:t>
            </a:r>
            <a:r>
              <a:rPr sz="1023" spc="-46" baseline="38888" dirty="0">
                <a:latin typeface="DejaVu Sans"/>
                <a:cs typeface="DejaVu Sans"/>
              </a:rPr>
              <a:t>· 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126" dirty="0">
                <a:latin typeface="DejaVu Serif"/>
                <a:cs typeface="DejaVu Serif"/>
              </a:rPr>
              <a:t> </a:t>
            </a:r>
            <a:r>
              <a:rPr sz="1023" spc="215" baseline="38888" dirty="0">
                <a:latin typeface="Times New Roman"/>
                <a:cs typeface="Times New Roman"/>
              </a:rPr>
              <a:t>=</a:t>
            </a:r>
            <a:r>
              <a:rPr sz="1023" spc="25" baseline="38888" dirty="0">
                <a:latin typeface="Times New Roman"/>
                <a:cs typeface="Times New Roman"/>
              </a:rPr>
              <a:t> </a:t>
            </a:r>
            <a:r>
              <a:rPr sz="1023" spc="-66" baseline="38888" dirty="0">
                <a:latin typeface="DejaVu Serif"/>
                <a:cs typeface="DejaVu Serif"/>
              </a:rPr>
              <a:t>nu	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170" dirty="0">
                <a:latin typeface="DejaVu Serif"/>
                <a:cs typeface="DejaVu Serif"/>
              </a:rPr>
              <a:t> </a:t>
            </a:r>
            <a:r>
              <a:rPr sz="1023" spc="-46" baseline="38888" dirty="0">
                <a:latin typeface="DejaVu Serif"/>
                <a:cs typeface="DejaVu Serif"/>
              </a:rPr>
              <a:t>.</a:t>
            </a:r>
            <a:endParaRPr sz="1023" baseline="38888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98274" y="3599300"/>
            <a:ext cx="9265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dx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61113" y="3543676"/>
            <a:ext cx="24513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Setting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716" u="sng" spc="-10" baseline="3174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r>
              <a:rPr sz="716" spc="-10" baseline="31746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82" dirty="0">
                <a:latin typeface="DejaVu Serif"/>
                <a:cs typeface="DejaVu Serif"/>
              </a:rPr>
              <a:t>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3" dirty="0">
                <a:latin typeface="Times New Roman"/>
                <a:cs typeface="Times New Roman"/>
              </a:rPr>
              <a:t>gives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Power </a:t>
            </a:r>
            <a:r>
              <a:rPr sz="682" spc="17" dirty="0">
                <a:latin typeface="Times New Roman"/>
                <a:cs typeface="Times New Roman"/>
              </a:rPr>
              <a:t>Rule.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58005" y="3734834"/>
            <a:ext cx="4032106" cy="50036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6683">
              <a:lnSpc>
                <a:spcPts val="818"/>
              </a:lnSpc>
              <a:spcBef>
                <a:spcPts val="65"/>
              </a:spcBef>
            </a:pPr>
            <a:r>
              <a:rPr sz="682" b="1" spc="-10" dirty="0">
                <a:latin typeface="Georgia"/>
                <a:cs typeface="Georgia"/>
              </a:rPr>
              <a:t>13.6.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7" dirty="0">
                <a:latin typeface="Georgia"/>
                <a:cs typeface="Georgia"/>
              </a:rPr>
              <a:t>volume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34" dirty="0">
                <a:latin typeface="Georgia"/>
                <a:cs typeface="Georgia"/>
              </a:rPr>
              <a:t>an </a:t>
            </a:r>
            <a:r>
              <a:rPr sz="682" b="1" spc="-24" dirty="0">
                <a:latin typeface="Georgia"/>
                <a:cs typeface="Georgia"/>
              </a:rPr>
              <a:t>inflating balloon. </a:t>
            </a:r>
            <a:r>
              <a:rPr sz="682" spc="17" dirty="0">
                <a:latin typeface="Times New Roman"/>
                <a:cs typeface="Times New Roman"/>
              </a:rPr>
              <a:t>Consider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“real </a:t>
            </a:r>
            <a:r>
              <a:rPr sz="682" spc="10" dirty="0">
                <a:latin typeface="Times New Roman"/>
                <a:cs typeface="Times New Roman"/>
              </a:rPr>
              <a:t>world </a:t>
            </a:r>
            <a:r>
              <a:rPr sz="682" spc="20" dirty="0">
                <a:latin typeface="Times New Roman"/>
                <a:cs typeface="Times New Roman"/>
              </a:rPr>
              <a:t>example” </a:t>
            </a:r>
            <a:r>
              <a:rPr sz="682" spc="10" dirty="0">
                <a:latin typeface="Times New Roman"/>
                <a:cs typeface="Times New Roman"/>
              </a:rPr>
              <a:t>from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page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53</a:t>
            </a:r>
            <a:r>
              <a:rPr sz="682" spc="17" dirty="0">
                <a:latin typeface="Times New Roman"/>
                <a:cs typeface="Times New Roman"/>
              </a:rPr>
              <a:t>again.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spc="27" dirty="0">
                <a:latin typeface="Times New Roman"/>
                <a:cs typeface="Times New Roman"/>
              </a:rPr>
              <a:t>There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4" dirty="0">
                <a:latin typeface="Times New Roman"/>
                <a:cs typeface="Times New Roman"/>
              </a:rPr>
              <a:t>considered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3" dirty="0">
                <a:latin typeface="Times New Roman"/>
                <a:cs typeface="Times New Roman"/>
              </a:rPr>
              <a:t>growing </a:t>
            </a:r>
            <a:r>
              <a:rPr sz="682" spc="24" dirty="0">
                <a:latin typeface="Times New Roman"/>
                <a:cs typeface="Times New Roman"/>
              </a:rPr>
              <a:t>water </a:t>
            </a:r>
            <a:r>
              <a:rPr sz="682" spc="17" dirty="0">
                <a:latin typeface="Times New Roman"/>
                <a:cs typeface="Times New Roman"/>
              </a:rPr>
              <a:t>balloon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radius</a:t>
            </a:r>
            <a:endParaRPr sz="682">
              <a:latin typeface="Times New Roman"/>
              <a:cs typeface="Times New Roman"/>
            </a:endParaRPr>
          </a:p>
          <a:p>
            <a:pPr marL="43727" algn="ctr">
              <a:spcBef>
                <a:spcPts val="310"/>
              </a:spcBef>
            </a:pPr>
            <a:r>
              <a:rPr sz="682" spc="-20" dirty="0">
                <a:latin typeface="DejaVu Serif"/>
                <a:cs typeface="DejaVu Serif"/>
              </a:rPr>
              <a:t>r</a:t>
            </a:r>
            <a:r>
              <a:rPr sz="682" spc="-1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t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313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volume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4" dirty="0">
                <a:latin typeface="Times New Roman"/>
                <a:cs typeface="Times New Roman"/>
              </a:rPr>
              <a:t>balloon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78770" y="4324852"/>
            <a:ext cx="43295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6189917" y="4324852"/>
            <a:ext cx="43295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 txBox="1"/>
          <p:nvPr/>
        </p:nvSpPr>
        <p:spPr>
          <a:xfrm>
            <a:off x="5870111" y="4310663"/>
            <a:ext cx="3719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9512" algn="l"/>
              </a:tabLst>
            </a:pPr>
            <a:r>
              <a:rPr sz="682" spc="-3" dirty="0">
                <a:latin typeface="Times New Roman"/>
                <a:cs typeface="Times New Roman"/>
              </a:rPr>
              <a:t>3	3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75237" y="4193125"/>
            <a:ext cx="841664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74899" algn="ctr">
              <a:lnSpc>
                <a:spcPts val="637"/>
              </a:lnSpc>
              <a:spcBef>
                <a:spcPts val="65"/>
              </a:spcBef>
              <a:tabLst>
                <a:tab pos="310853" algn="l"/>
              </a:tabLst>
            </a:pPr>
            <a:r>
              <a:rPr sz="682" spc="-3" dirty="0">
                <a:latin typeface="Times New Roman"/>
                <a:cs typeface="Times New Roman"/>
              </a:rPr>
              <a:t>4	4</a:t>
            </a:r>
            <a:endParaRPr sz="682">
              <a:latin typeface="Times New Roman"/>
              <a:cs typeface="Times New Roman"/>
            </a:endParaRPr>
          </a:p>
          <a:p>
            <a:pPr algn="ctr">
              <a:lnSpc>
                <a:spcPts val="637"/>
              </a:lnSpc>
              <a:tabLst>
                <a:tab pos="248076" algn="l"/>
                <a:tab pos="559362" algn="l"/>
              </a:tabLst>
            </a:pPr>
            <a:r>
              <a:rPr sz="682" spc="-99" dirty="0">
                <a:latin typeface="DejaVu Serif"/>
                <a:cs typeface="DejaVu Serif"/>
              </a:rPr>
              <a:t>V 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" dirty="0">
                <a:latin typeface="DejaVu Serif"/>
                <a:cs typeface="DejaVu Serif"/>
              </a:rPr>
              <a:t>πr</a:t>
            </a:r>
            <a:r>
              <a:rPr sz="716" spc="-5" baseline="31746" dirty="0">
                <a:latin typeface="Times New Roman"/>
                <a:cs typeface="Times New Roman"/>
              </a:rPr>
              <a:t>3</a:t>
            </a:r>
            <a:r>
              <a:rPr sz="716" spc="153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20" dirty="0">
                <a:latin typeface="DejaVu Serif"/>
                <a:cs typeface="DejaVu Serif"/>
              </a:rPr>
              <a:t>πf</a:t>
            </a:r>
            <a:r>
              <a:rPr sz="682" spc="-173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t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716" spc="20" baseline="31746" dirty="0">
                <a:latin typeface="Times New Roman"/>
                <a:cs typeface="Times New Roman"/>
              </a:rPr>
              <a:t>3</a:t>
            </a:r>
            <a:r>
              <a:rPr sz="682" spc="14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65439" y="4487331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4056715" y="4413975"/>
            <a:ext cx="33211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regard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7" dirty="0">
                <a:latin typeface="Times New Roman"/>
                <a:cs typeface="Times New Roman"/>
              </a:rPr>
              <a:t>functions, </a:t>
            </a:r>
            <a:r>
              <a:rPr sz="682" spc="-99" dirty="0">
                <a:latin typeface="DejaVu Serif"/>
                <a:cs typeface="DejaVu Serif"/>
              </a:rPr>
              <a:t>V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7" dirty="0">
                <a:latin typeface="DejaVu Serif"/>
                <a:cs typeface="DejaVu Serif"/>
              </a:rPr>
              <a:t>g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r</a:t>
            </a:r>
            <a:r>
              <a:rPr sz="682" spc="-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716" spc="46" baseline="31746" dirty="0">
                <a:latin typeface="Times New Roman"/>
                <a:cs typeface="Times New Roman"/>
              </a:rPr>
              <a:t>4 </a:t>
            </a:r>
            <a:r>
              <a:rPr sz="682" spc="-3" dirty="0">
                <a:latin typeface="DejaVu Serif"/>
                <a:cs typeface="DejaVu Serif"/>
              </a:rPr>
              <a:t>πr</a:t>
            </a:r>
            <a:r>
              <a:rPr sz="716" spc="-5" baseline="27777" dirty="0">
                <a:latin typeface="Times New Roman"/>
                <a:cs typeface="Times New Roman"/>
              </a:rPr>
              <a:t>3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20" dirty="0">
                <a:latin typeface="DejaVu Serif"/>
                <a:cs typeface="DejaVu Serif"/>
              </a:rPr>
              <a:t>r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t</a:t>
            </a:r>
            <a:r>
              <a:rPr sz="682" spc="14" dirty="0">
                <a:latin typeface="Times New Roman"/>
                <a:cs typeface="Times New Roman"/>
              </a:rPr>
              <a:t>).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16397" y="4469599"/>
            <a:ext cx="2966172" cy="1866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477103" algn="r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  <a:p>
            <a:pPr marL="8659">
              <a:spcBef>
                <a:spcPts val="27"/>
              </a:spcBef>
            </a:pPr>
            <a:r>
              <a:rPr sz="682" spc="10" dirty="0">
                <a:latin typeface="Times New Roman"/>
                <a:cs typeface="Times New Roman"/>
              </a:rPr>
              <a:t>According </a:t>
            </a:r>
            <a:r>
              <a:rPr sz="682" spc="34" dirty="0">
                <a:latin typeface="Times New Roman"/>
                <a:cs typeface="Times New Roman"/>
              </a:rPr>
              <a:t>to the </a:t>
            </a:r>
            <a:r>
              <a:rPr sz="682" spc="17" dirty="0">
                <a:latin typeface="Times New Roman"/>
                <a:cs typeface="Times New Roman"/>
              </a:rPr>
              <a:t>chain rule </a:t>
            </a:r>
            <a:r>
              <a:rPr sz="682" spc="34" dirty="0">
                <a:latin typeface="Times New Roman"/>
                <a:cs typeface="Times New Roman"/>
              </a:rPr>
              <a:t>the rate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change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volume </a:t>
            </a:r>
            <a:r>
              <a:rPr sz="682" spc="24" dirty="0">
                <a:latin typeface="Times New Roman"/>
                <a:cs typeface="Times New Roman"/>
              </a:rPr>
              <a:t>with time</a:t>
            </a:r>
            <a:r>
              <a:rPr sz="682" spc="14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now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848298" y="4802946"/>
            <a:ext cx="114733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777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 txBox="1"/>
          <p:nvPr/>
        </p:nvSpPr>
        <p:spPr>
          <a:xfrm>
            <a:off x="5988350" y="4729590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8424" y="4802946"/>
            <a:ext cx="114733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777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 txBox="1"/>
          <p:nvPr/>
        </p:nvSpPr>
        <p:spPr>
          <a:xfrm>
            <a:off x="5839639" y="4671228"/>
            <a:ext cx="51045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58467" algn="l"/>
              </a:tabLst>
            </a:pPr>
            <a:r>
              <a:rPr sz="682" spc="-92" dirty="0">
                <a:latin typeface="DejaVu Serif"/>
                <a:cs typeface="DejaVu Serif"/>
              </a:rPr>
              <a:t>dV	dV</a:t>
            </a:r>
            <a:r>
              <a:rPr sz="682" spc="-17" dirty="0">
                <a:latin typeface="DejaVu Serif"/>
                <a:cs typeface="DejaVu Serif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dr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257483" y="4802946"/>
            <a:ext cx="86591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4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 txBox="1"/>
          <p:nvPr/>
        </p:nvSpPr>
        <p:spPr>
          <a:xfrm>
            <a:off x="4061114" y="4788766"/>
            <a:ext cx="4070206" cy="32320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806238">
              <a:spcBef>
                <a:spcPts val="65"/>
              </a:spcBef>
              <a:tabLst>
                <a:tab pos="2051284" algn="l"/>
              </a:tabLst>
            </a:pPr>
            <a:r>
              <a:rPr sz="682" spc="-58" dirty="0">
                <a:latin typeface="DejaVu Serif"/>
                <a:cs typeface="DejaVu Serif"/>
              </a:rPr>
              <a:t>dt	</a:t>
            </a:r>
            <a:r>
              <a:rPr sz="682" spc="-55" dirty="0">
                <a:latin typeface="DejaVu Serif"/>
                <a:cs typeface="DejaVu Serif"/>
              </a:rPr>
              <a:t>dr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-58" dirty="0">
                <a:latin typeface="DejaVu Serif"/>
                <a:cs typeface="DejaVu Serif"/>
              </a:rPr>
              <a:t>dt</a:t>
            </a:r>
            <a:endParaRPr sz="682">
              <a:latin typeface="DejaVu Serif"/>
              <a:cs typeface="DejaVu Serif"/>
            </a:endParaRPr>
          </a:p>
          <a:p>
            <a:pPr marL="8659" marR="3464">
              <a:spcBef>
                <a:spcPts val="34"/>
              </a:spcBef>
            </a:pPr>
            <a:r>
              <a:rPr sz="682" spc="3" dirty="0">
                <a:latin typeface="Times New Roman"/>
                <a:cs typeface="Times New Roman"/>
              </a:rPr>
              <a:t>i.e.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product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rate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change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volume </a:t>
            </a:r>
            <a:r>
              <a:rPr sz="682" spc="17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radius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balloon </a:t>
            </a:r>
            <a:r>
              <a:rPr sz="682" spc="27" dirty="0">
                <a:latin typeface="Times New Roman"/>
                <a:cs typeface="Times New Roman"/>
              </a:rPr>
              <a:t>and the </a:t>
            </a:r>
            <a:r>
              <a:rPr sz="682" spc="31" dirty="0">
                <a:latin typeface="Times New Roman"/>
                <a:cs typeface="Times New Roman"/>
              </a:rPr>
              <a:t>rate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change 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balloon’s </a:t>
            </a:r>
            <a:r>
              <a:rPr sz="682" spc="24" dirty="0">
                <a:latin typeface="Times New Roman"/>
                <a:cs typeface="Times New Roman"/>
              </a:rPr>
              <a:t>radius with time.</a:t>
            </a:r>
            <a:r>
              <a:rPr sz="682" spc="17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From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709579" y="5258908"/>
            <a:ext cx="114733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777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6014951" y="5195515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 txBox="1"/>
          <p:nvPr/>
        </p:nvSpPr>
        <p:spPr>
          <a:xfrm>
            <a:off x="5700920" y="5113171"/>
            <a:ext cx="495733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8659">
              <a:spcBef>
                <a:spcPts val="173"/>
              </a:spcBef>
              <a:tabLst>
                <a:tab pos="258467" algn="l"/>
              </a:tabLst>
            </a:pPr>
            <a:r>
              <a:rPr sz="682" spc="-92" dirty="0">
                <a:latin typeface="DejaVu Serif"/>
                <a:cs typeface="DejaVu Serif"/>
              </a:rPr>
              <a:t>dV	</a:t>
            </a:r>
            <a:r>
              <a:rPr sz="1023" spc="-127" baseline="2777" dirty="0">
                <a:latin typeface="DejaVu Serif"/>
                <a:cs typeface="DejaVu Serif"/>
              </a:rPr>
              <a:t>d</a:t>
            </a:r>
            <a:r>
              <a:rPr sz="1023" spc="-240" baseline="2777" dirty="0">
                <a:latin typeface="DejaVu Serif"/>
                <a:cs typeface="DejaVu Serif"/>
              </a:rPr>
              <a:t> </a:t>
            </a:r>
            <a:r>
              <a:rPr sz="716" spc="46" baseline="35714" dirty="0">
                <a:latin typeface="Times New Roman"/>
                <a:cs typeface="Times New Roman"/>
              </a:rPr>
              <a:t>4</a:t>
            </a:r>
            <a:r>
              <a:rPr sz="716" spc="-92" baseline="35714" dirty="0">
                <a:latin typeface="Times New Roman"/>
                <a:cs typeface="Times New Roman"/>
              </a:rPr>
              <a:t> </a:t>
            </a:r>
            <a:r>
              <a:rPr sz="1023" spc="-5" baseline="2777" dirty="0">
                <a:latin typeface="DejaVu Serif"/>
                <a:cs typeface="DejaVu Serif"/>
              </a:rPr>
              <a:t>πr</a:t>
            </a:r>
            <a:r>
              <a:rPr sz="716" spc="-5" baseline="31746" dirty="0">
                <a:latin typeface="Times New Roman"/>
                <a:cs typeface="Times New Roman"/>
              </a:rPr>
              <a:t>3</a:t>
            </a:r>
            <a:endParaRPr sz="716" baseline="31746">
              <a:latin typeface="Times New Roman"/>
              <a:cs typeface="Times New Roman"/>
            </a:endParaRPr>
          </a:p>
          <a:p>
            <a:pPr marL="22513">
              <a:spcBef>
                <a:spcPts val="109"/>
              </a:spcBef>
            </a:pPr>
            <a:r>
              <a:rPr sz="682" spc="-55" dirty="0">
                <a:latin typeface="DejaVu Serif"/>
                <a:cs typeface="DejaVu Serif"/>
              </a:rPr>
              <a:t>dr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24069" y="5244728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dr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49631" y="5185552"/>
            <a:ext cx="6477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2025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1023" u="sng" spc="215" baseline="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23" u="sng" spc="327" baseline="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16" u="sng" spc="46" baseline="3174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4</a:t>
            </a:r>
            <a:r>
              <a:rPr sz="682" spc="-3" dirty="0">
                <a:latin typeface="DejaVu Serif"/>
                <a:cs typeface="DejaVu Serif"/>
              </a:rPr>
              <a:t>πr</a:t>
            </a:r>
            <a:r>
              <a:rPr sz="716" spc="-5" baseline="31746" dirty="0">
                <a:latin typeface="Times New Roman"/>
                <a:cs typeface="Times New Roman"/>
              </a:rPr>
              <a:t>2</a:t>
            </a:r>
            <a:endParaRPr sz="716" baseline="31746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58005" y="5353175"/>
            <a:ext cx="44204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dirty="0">
                <a:latin typeface="Times New Roman"/>
                <a:cs typeface="Times New Roman"/>
              </a:rPr>
              <a:t>see</a:t>
            </a:r>
            <a:r>
              <a:rPr sz="682" spc="68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816156" y="5557119"/>
            <a:ext cx="114733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777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265657" y="5557119"/>
            <a:ext cx="86591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4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 txBox="1"/>
          <p:nvPr/>
        </p:nvSpPr>
        <p:spPr>
          <a:xfrm>
            <a:off x="5821585" y="5542929"/>
            <a:ext cx="53426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48962" algn="l"/>
              </a:tabLst>
            </a:pPr>
            <a:r>
              <a:rPr sz="682" spc="-55" dirty="0">
                <a:latin typeface="DejaVu Serif"/>
                <a:cs typeface="DejaVu Serif"/>
              </a:rPr>
              <a:t>dr	</a:t>
            </a:r>
            <a:r>
              <a:rPr sz="682" spc="-58" dirty="0">
                <a:latin typeface="DejaVu Serif"/>
                <a:cs typeface="DejaVu Serif"/>
              </a:rPr>
              <a:t>dt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3</a:t>
            </a:fld>
            <a:endParaRPr spc="31" dirty="0"/>
          </a:p>
        </p:txBody>
      </p:sp>
      <p:sp>
        <p:nvSpPr>
          <p:cNvPr id="43" name="object 43"/>
          <p:cNvSpPr txBox="1"/>
          <p:nvPr/>
        </p:nvSpPr>
        <p:spPr>
          <a:xfrm>
            <a:off x="5807496" y="5425391"/>
            <a:ext cx="58751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37"/>
              </a:lnSpc>
              <a:spcBef>
                <a:spcPts val="65"/>
              </a:spcBef>
              <a:tabLst>
                <a:tab pos="458054" algn="l"/>
              </a:tabLst>
            </a:pPr>
            <a:r>
              <a:rPr sz="682" spc="-92" dirty="0">
                <a:latin typeface="DejaVu Serif"/>
                <a:cs typeface="DejaVu Serif"/>
              </a:rPr>
              <a:t>dV	</a:t>
            </a:r>
            <a:r>
              <a:rPr sz="682" spc="-55" dirty="0">
                <a:latin typeface="DejaVu Serif"/>
                <a:cs typeface="DejaVu Serif"/>
              </a:rPr>
              <a:t>dr</a:t>
            </a:r>
            <a:endParaRPr sz="682">
              <a:latin typeface="DejaVu Serif"/>
              <a:cs typeface="DejaVu Serif"/>
            </a:endParaRPr>
          </a:p>
          <a:p>
            <a:pPr marL="157158">
              <a:lnSpc>
                <a:spcPts val="637"/>
              </a:lnSpc>
              <a:tabLst>
                <a:tab pos="554600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4</a:t>
            </a:r>
            <a:r>
              <a:rPr sz="682" spc="-37" dirty="0">
                <a:latin typeface="DejaVu Serif"/>
                <a:cs typeface="DejaVu Serif"/>
              </a:rPr>
              <a:t>π</a:t>
            </a:r>
            <a:r>
              <a:rPr sz="682" spc="-3" dirty="0">
                <a:latin typeface="DejaVu Serif"/>
                <a:cs typeface="DejaVu Serif"/>
              </a:rPr>
              <a:t>r</a:t>
            </a:r>
            <a:r>
              <a:rPr sz="716" spc="46" baseline="31746" dirty="0">
                <a:latin typeface="Times New Roman"/>
                <a:cs typeface="Times New Roman"/>
              </a:rPr>
              <a:t>2</a:t>
            </a:r>
            <a:r>
              <a:rPr sz="716" baseline="31746" dirty="0">
                <a:latin typeface="Times New Roman"/>
                <a:cs typeface="Times New Roman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58871" y="5638058"/>
            <a:ext cx="4072370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2165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20" dirty="0">
                <a:latin typeface="Times New Roman"/>
                <a:cs typeface="Times New Roman"/>
              </a:rPr>
              <a:t>instance,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radius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balloon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7" dirty="0">
                <a:latin typeface="Times New Roman"/>
                <a:cs typeface="Times New Roman"/>
              </a:rPr>
              <a:t>growing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spc="10" dirty="0">
                <a:latin typeface="Times New Roman"/>
                <a:cs typeface="Times New Roman"/>
              </a:rPr>
              <a:t>0</a:t>
            </a:r>
            <a:r>
              <a:rPr sz="682" spc="10" dirty="0">
                <a:latin typeface="DejaVu Serif"/>
                <a:cs typeface="DejaVu Serif"/>
              </a:rPr>
              <a:t>.</a:t>
            </a:r>
            <a:r>
              <a:rPr sz="682" spc="10" dirty="0">
                <a:latin typeface="Times New Roman"/>
                <a:cs typeface="Times New Roman"/>
              </a:rPr>
              <a:t>5inch</a:t>
            </a:r>
            <a:r>
              <a:rPr sz="682" spc="10" dirty="0">
                <a:latin typeface="DejaVu Serif"/>
                <a:cs typeface="DejaVu Serif"/>
              </a:rPr>
              <a:t>/</a:t>
            </a:r>
            <a:r>
              <a:rPr sz="682" spc="10" dirty="0">
                <a:latin typeface="Times New Roman"/>
                <a:cs typeface="Times New Roman"/>
              </a:rPr>
              <a:t>sec,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24" dirty="0">
                <a:latin typeface="Times New Roman"/>
                <a:cs typeface="Times New Roman"/>
              </a:rPr>
              <a:t>its radius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-20" dirty="0">
                <a:latin typeface="DejaVu Serif"/>
                <a:cs typeface="DejaVu Serif"/>
              </a:rPr>
              <a:t>r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3" dirty="0">
                <a:latin typeface="Times New Roman"/>
                <a:cs typeface="Times New Roman"/>
              </a:rPr>
              <a:t>3</a:t>
            </a:r>
            <a:r>
              <a:rPr sz="682" spc="3" dirty="0">
                <a:latin typeface="DejaVu Serif"/>
                <a:cs typeface="DejaVu Serif"/>
              </a:rPr>
              <a:t>.</a:t>
            </a:r>
            <a:r>
              <a:rPr sz="682" spc="3" dirty="0">
                <a:latin typeface="Times New Roman"/>
                <a:cs typeface="Times New Roman"/>
              </a:rPr>
              <a:t>0inch, </a:t>
            </a:r>
            <a:r>
              <a:rPr sz="682" spc="34" dirty="0">
                <a:latin typeface="Times New Roman"/>
                <a:cs typeface="Times New Roman"/>
              </a:rPr>
              <a:t>then the  </a:t>
            </a:r>
            <a:r>
              <a:rPr sz="682" spc="10" dirty="0">
                <a:latin typeface="Times New Roman"/>
                <a:cs typeface="Times New Roman"/>
              </a:rPr>
              <a:t>volume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growing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spc="34" dirty="0">
                <a:latin typeface="Times New Roman"/>
                <a:cs typeface="Times New Roman"/>
              </a:rPr>
              <a:t>a rate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89619" y="5852796"/>
            <a:ext cx="113001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27708" marR="3464" indent="-19482">
              <a:lnSpc>
                <a:spcPct val="113100"/>
              </a:lnSpc>
              <a:spcBef>
                <a:spcPts val="68"/>
              </a:spcBef>
            </a:pPr>
            <a:r>
              <a:rPr sz="682" u="sng" spc="-7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dV 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-58" dirty="0">
                <a:latin typeface="DejaVu Serif"/>
                <a:cs typeface="DejaVu Serif"/>
              </a:rPr>
              <a:t>dt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38330" y="5925159"/>
            <a:ext cx="167466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Times New Roman"/>
                <a:cs typeface="Times New Roman"/>
              </a:rPr>
              <a:t>4</a:t>
            </a:r>
            <a:r>
              <a:rPr sz="682" spc="7" dirty="0">
                <a:latin typeface="DejaVu Serif"/>
                <a:cs typeface="DejaVu Serif"/>
              </a:rPr>
              <a:t>π</a:t>
            </a:r>
            <a:r>
              <a:rPr sz="682" spc="7" dirty="0">
                <a:latin typeface="Times New Roman"/>
                <a:cs typeface="Times New Roman"/>
              </a:rPr>
              <a:t>(3</a:t>
            </a:r>
            <a:r>
              <a:rPr sz="682" spc="7" dirty="0">
                <a:latin typeface="DejaVu Serif"/>
                <a:cs typeface="DejaVu Serif"/>
              </a:rPr>
              <a:t>.</a:t>
            </a:r>
            <a:r>
              <a:rPr sz="682" spc="7" dirty="0">
                <a:latin typeface="Times New Roman"/>
                <a:cs typeface="Times New Roman"/>
              </a:rPr>
              <a:t>0inch)</a:t>
            </a:r>
            <a:r>
              <a:rPr sz="716" spc="10" baseline="31746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ans"/>
                <a:cs typeface="DejaVu Sans"/>
              </a:rPr>
              <a:t>× </a:t>
            </a:r>
            <a:r>
              <a:rPr sz="682" spc="10" dirty="0">
                <a:latin typeface="Times New Roman"/>
                <a:cs typeface="Times New Roman"/>
              </a:rPr>
              <a:t>0</a:t>
            </a:r>
            <a:r>
              <a:rPr sz="682" spc="10" dirty="0">
                <a:latin typeface="DejaVu Serif"/>
                <a:cs typeface="DejaVu Serif"/>
              </a:rPr>
              <a:t>.</a:t>
            </a:r>
            <a:r>
              <a:rPr sz="682" spc="10" dirty="0">
                <a:latin typeface="Times New Roman"/>
                <a:cs typeface="Times New Roman"/>
              </a:rPr>
              <a:t>5inch</a:t>
            </a:r>
            <a:r>
              <a:rPr sz="682" spc="10" dirty="0">
                <a:latin typeface="DejaVu Serif"/>
                <a:cs typeface="DejaVu Serif"/>
              </a:rPr>
              <a:t>/</a:t>
            </a:r>
            <a:r>
              <a:rPr sz="682" spc="10" dirty="0">
                <a:latin typeface="Times New Roman"/>
                <a:cs typeface="Times New Roman"/>
              </a:rPr>
              <a:t>sec </a:t>
            </a:r>
            <a:r>
              <a:rPr sz="682" spc="-44" dirty="0">
                <a:latin typeface="DejaVu Sans"/>
                <a:cs typeface="DejaVu Sans"/>
              </a:rPr>
              <a:t>≈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57inch</a:t>
            </a:r>
            <a:r>
              <a:rPr sz="716" spc="20" baseline="35714" dirty="0">
                <a:latin typeface="Times New Roman"/>
                <a:cs typeface="Times New Roman"/>
              </a:rPr>
              <a:t>3</a:t>
            </a:r>
            <a:r>
              <a:rPr sz="682" spc="14" dirty="0">
                <a:latin typeface="DejaVu Serif"/>
                <a:cs typeface="DejaVu Serif"/>
              </a:rPr>
              <a:t>/</a:t>
            </a:r>
            <a:r>
              <a:rPr sz="682" spc="14" dirty="0">
                <a:latin typeface="Times New Roman"/>
                <a:cs typeface="Times New Roman"/>
              </a:rPr>
              <a:t>sec</a:t>
            </a:r>
            <a:r>
              <a:rPr sz="682" spc="14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168341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53777" y="783241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4216397" y="575306"/>
            <a:ext cx="3290022" cy="296491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682" b="1" spc="3" dirty="0">
                <a:latin typeface="Georgia"/>
                <a:cs typeface="Georgia"/>
              </a:rPr>
              <a:t>13.7.</a:t>
            </a:r>
            <a:r>
              <a:rPr sz="682" b="1" spc="37" dirty="0">
                <a:latin typeface="Georgia"/>
                <a:cs typeface="Georgia"/>
              </a:rPr>
              <a:t> </a:t>
            </a:r>
            <a:r>
              <a:rPr sz="682" b="1" spc="72" dirty="0">
                <a:latin typeface="Georgia"/>
                <a:cs typeface="Georgia"/>
              </a:rPr>
              <a:t>A</a:t>
            </a:r>
            <a:r>
              <a:rPr sz="682" b="1" spc="85" dirty="0">
                <a:latin typeface="Georgia"/>
                <a:cs typeface="Georgia"/>
              </a:rPr>
              <a:t> </a:t>
            </a:r>
            <a:r>
              <a:rPr sz="682" b="1" spc="-37" dirty="0">
                <a:latin typeface="Georgia"/>
                <a:cs typeface="Georgia"/>
              </a:rPr>
              <a:t>more</a:t>
            </a:r>
            <a:r>
              <a:rPr sz="682" b="1" spc="89" dirty="0">
                <a:latin typeface="Georgia"/>
                <a:cs typeface="Georgia"/>
              </a:rPr>
              <a:t> </a:t>
            </a:r>
            <a:r>
              <a:rPr sz="682" b="1" spc="-20" dirty="0">
                <a:latin typeface="Georgia"/>
                <a:cs typeface="Georgia"/>
              </a:rPr>
              <a:t>complicated</a:t>
            </a:r>
            <a:r>
              <a:rPr sz="682" b="1" spc="82" dirty="0">
                <a:latin typeface="Georgia"/>
                <a:cs typeface="Georgia"/>
              </a:rPr>
              <a:t> </a:t>
            </a:r>
            <a:r>
              <a:rPr sz="682" b="1" spc="-20" dirty="0">
                <a:latin typeface="Georgia"/>
                <a:cs typeface="Georgia"/>
              </a:rPr>
              <a:t>example.</a:t>
            </a:r>
            <a:r>
              <a:rPr sz="682" b="1" spc="17" dirty="0">
                <a:latin typeface="Georgia"/>
                <a:cs typeface="Georgia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Suppose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needed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find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endParaRPr sz="682">
              <a:latin typeface="Times New Roman"/>
              <a:cs typeface="Times New Roman"/>
            </a:endParaRPr>
          </a:p>
          <a:p>
            <a:pPr marL="1965128">
              <a:spcBef>
                <a:spcPts val="307"/>
              </a:spcBef>
            </a:pPr>
            <a:r>
              <a:rPr sz="1023" spc="97" baseline="44444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DejaVu Serif"/>
                <a:cs typeface="DejaVu Serif"/>
              </a:rPr>
              <a:t>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54705" y="889531"/>
            <a:ext cx="524308" cy="0"/>
          </a:xfrm>
          <a:custGeom>
            <a:avLst/>
            <a:gdLst/>
            <a:ahLst/>
            <a:cxnLst/>
            <a:rect l="l" t="t" r="r" b="b"/>
            <a:pathLst>
              <a:path w="768985">
                <a:moveTo>
                  <a:pt x="0" y="0"/>
                </a:moveTo>
                <a:lnTo>
                  <a:pt x="7687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/>
          <p:nvPr/>
        </p:nvSpPr>
        <p:spPr>
          <a:xfrm>
            <a:off x="6160138" y="906780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 txBox="1"/>
          <p:nvPr/>
        </p:nvSpPr>
        <p:spPr>
          <a:xfrm>
            <a:off x="5594154" y="816166"/>
            <a:ext cx="989301" cy="18784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65"/>
              </a:lnSpc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76" dirty="0">
                <a:latin typeface="Times New Roman"/>
                <a:cs typeface="Times New Roman"/>
              </a:rPr>
              <a:t> </a:t>
            </a:r>
            <a:r>
              <a:rPr sz="1023" spc="194" baseline="2777" dirty="0">
                <a:latin typeface="DejaVu Sans"/>
                <a:cs typeface="DejaVu Sans"/>
              </a:rPr>
              <a:t>√</a:t>
            </a:r>
            <a:endParaRPr sz="1023" baseline="2777">
              <a:latin typeface="DejaVu Sans"/>
              <a:cs typeface="DejaVu Sans"/>
            </a:endParaRPr>
          </a:p>
          <a:p>
            <a:pPr marL="460218">
              <a:lnSpc>
                <a:spcPts val="665"/>
              </a:lnSpc>
            </a:pP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56715" y="971441"/>
            <a:ext cx="2957945" cy="299989"/>
          </a:xfrm>
          <a:prstGeom prst="rect">
            <a:avLst/>
          </a:prstGeom>
        </p:spPr>
        <p:txBody>
          <a:bodyPr vert="horz" wrap="square" lIns="0" tIns="51089" rIns="0" bIns="0" rtlCol="0">
            <a:spAutoFit/>
          </a:bodyPr>
          <a:lstStyle/>
          <a:p>
            <a:pPr marL="8659">
              <a:spcBef>
                <a:spcPts val="402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20" dirty="0">
                <a:latin typeface="Times New Roman"/>
                <a:cs typeface="Times New Roman"/>
              </a:rPr>
              <a:t>write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function as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4" dirty="0">
                <a:latin typeface="Times New Roman"/>
                <a:cs typeface="Times New Roman"/>
              </a:rPr>
              <a:t>simpler </a:t>
            </a:r>
            <a:r>
              <a:rPr sz="682" spc="17" dirty="0">
                <a:latin typeface="Times New Roman"/>
                <a:cs typeface="Times New Roman"/>
              </a:rPr>
              <a:t>functions,</a:t>
            </a:r>
            <a:r>
              <a:rPr sz="682" spc="19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namely,</a:t>
            </a:r>
            <a:endParaRPr sz="682">
              <a:latin typeface="Times New Roman"/>
              <a:cs typeface="Times New Roman"/>
            </a:endParaRPr>
          </a:p>
          <a:p>
            <a:pPr marL="1637823">
              <a:spcBef>
                <a:spcPts val="334"/>
              </a:spcBef>
              <a:tabLst>
                <a:tab pos="2091115" algn="l"/>
              </a:tabLst>
            </a:pPr>
            <a:r>
              <a:rPr sz="682" spc="-55" dirty="0">
                <a:latin typeface="DejaVu Serif"/>
                <a:cs typeface="DejaVu Serif"/>
              </a:rPr>
              <a:t>y 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95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u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,	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g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x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8004" y="1307318"/>
            <a:ext cx="18530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with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00649" y="1418163"/>
            <a:ext cx="27665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84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1212" y="1359800"/>
            <a:ext cx="666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02686" y="1491520"/>
            <a:ext cx="303934" cy="0"/>
          </a:xfrm>
          <a:custGeom>
            <a:avLst/>
            <a:gdLst/>
            <a:ahLst/>
            <a:cxnLst/>
            <a:rect l="l" t="t" r="r" b="b"/>
            <a:pathLst>
              <a:path w="445770">
                <a:moveTo>
                  <a:pt x="0" y="0"/>
                </a:moveTo>
                <a:lnTo>
                  <a:pt x="4455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5694027" y="1477339"/>
            <a:ext cx="31692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26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60846" y="1439383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 txBox="1"/>
          <p:nvPr/>
        </p:nvSpPr>
        <p:spPr>
          <a:xfrm>
            <a:off x="6036893" y="1418163"/>
            <a:ext cx="7546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1023" spc="97" baseline="47222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58005" y="1592263"/>
            <a:ext cx="115901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</a:t>
            </a:r>
            <a:r>
              <a:rPr sz="682" spc="-99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34794" y="1779453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83273" y="1789188"/>
            <a:ext cx="30090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75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00853" y="1730834"/>
            <a:ext cx="9520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7777" dirty="0">
                <a:latin typeface="Times New Roman"/>
                <a:cs typeface="Times New Roman"/>
              </a:rPr>
              <a:t>2</a:t>
            </a:r>
            <a:r>
              <a:rPr sz="716" spc="92" baseline="2777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2(</a:t>
            </a:r>
            <a:r>
              <a:rPr sz="682" spc="-7" dirty="0">
                <a:latin typeface="DejaVu Serif"/>
                <a:cs typeface="DejaVu Serif"/>
              </a:rPr>
              <a:t>u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1)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09512" y="1862553"/>
            <a:ext cx="934749" cy="0"/>
          </a:xfrm>
          <a:custGeom>
            <a:avLst/>
            <a:gdLst/>
            <a:ahLst/>
            <a:cxnLst/>
            <a:rect l="l" t="t" r="r" b="b"/>
            <a:pathLst>
              <a:path w="1370964">
                <a:moveTo>
                  <a:pt x="0" y="0"/>
                </a:moveTo>
                <a:lnTo>
                  <a:pt x="137059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 txBox="1"/>
          <p:nvPr/>
        </p:nvSpPr>
        <p:spPr>
          <a:xfrm>
            <a:off x="5616234" y="1848364"/>
            <a:ext cx="31692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26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4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71081" y="1730834"/>
            <a:ext cx="803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90524" algn="l"/>
              </a:tabLst>
            </a:pP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682" spc="-3" dirty="0">
                <a:latin typeface="Times New Roman"/>
                <a:cs typeface="Times New Roman"/>
              </a:rPr>
              <a:t>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1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69675" y="1789188"/>
            <a:ext cx="939078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lnSpc>
                <a:spcPts val="641"/>
              </a:lnSpc>
              <a:spcBef>
                <a:spcPts val="65"/>
              </a:spcBef>
              <a:tabLst>
                <a:tab pos="481866" algn="l"/>
                <a:tab pos="897491" algn="l"/>
              </a:tabLst>
            </a:pPr>
            <a:r>
              <a:rPr sz="682" spc="143" dirty="0">
                <a:latin typeface="Times New Roman"/>
                <a:cs typeface="Times New Roman"/>
              </a:rPr>
              <a:t>=	=	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83990" algn="ctr">
              <a:lnSpc>
                <a:spcPts val="641"/>
              </a:lnSpc>
              <a:tabLst>
                <a:tab pos="544642" algn="l"/>
              </a:tabLst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3	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02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3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61114" y="1981411"/>
            <a:ext cx="1562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03727" y="2052346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077504" y="2184065"/>
            <a:ext cx="313026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91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5758624" y="2110708"/>
            <a:ext cx="44291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95" dirty="0">
                <a:latin typeface="Times New Roman"/>
                <a:cs typeface="Times New Roman"/>
              </a:rPr>
              <a:t> </a:t>
            </a:r>
            <a:r>
              <a:rPr sz="1023" spc="194" baseline="2777" dirty="0">
                <a:latin typeface="DejaVu Sans"/>
                <a:cs typeface="DejaVu Sans"/>
              </a:rPr>
              <a:t>√</a:t>
            </a:r>
            <a:endParaRPr sz="1023" baseline="2777">
              <a:latin typeface="DejaVu Sans"/>
              <a:cs typeface="DejaVu San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192522" y="2201314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 txBox="1"/>
          <p:nvPr/>
        </p:nvSpPr>
        <p:spPr>
          <a:xfrm>
            <a:off x="6068845" y="2175885"/>
            <a:ext cx="33034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82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92097" y="2110708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61113" y="2284297"/>
            <a:ext cx="160453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Hence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composition</a:t>
            </a:r>
            <a:r>
              <a:rPr sz="682" spc="8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82939" y="2475931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33236" y="2485664"/>
            <a:ext cx="29873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h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50642" y="2452739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 txBox="1"/>
          <p:nvPr/>
        </p:nvSpPr>
        <p:spPr>
          <a:xfrm>
            <a:off x="5173573" y="2427311"/>
            <a:ext cx="58362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6660" algn="l"/>
              </a:tabLst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82" spc="-85" dirty="0">
                <a:latin typeface="DejaVu Serif"/>
                <a:cs typeface="DejaVu Serif"/>
              </a:rPr>
              <a:t>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9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4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351569" y="2559029"/>
            <a:ext cx="524308" cy="0"/>
          </a:xfrm>
          <a:custGeom>
            <a:avLst/>
            <a:gdLst/>
            <a:ahLst/>
            <a:cxnLst/>
            <a:rect l="l" t="t" r="r" b="b"/>
            <a:pathLst>
              <a:path w="768985">
                <a:moveTo>
                  <a:pt x="0" y="0"/>
                </a:moveTo>
                <a:lnTo>
                  <a:pt x="7687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5457002" y="2576279"/>
            <a:ext cx="198293" cy="0"/>
          </a:xfrm>
          <a:custGeom>
            <a:avLst/>
            <a:gdLst/>
            <a:ahLst/>
            <a:cxnLst/>
            <a:rect l="l" t="t" r="r" b="b"/>
            <a:pathLst>
              <a:path w="290830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 txBox="1"/>
          <p:nvPr/>
        </p:nvSpPr>
        <p:spPr>
          <a:xfrm>
            <a:off x="5148921" y="2550850"/>
            <a:ext cx="73126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2184" algn="l"/>
              </a:tabLst>
            </a:pPr>
            <a:r>
              <a:rPr sz="1023" spc="-61" baseline="2777" dirty="0">
                <a:latin typeface="DejaVu Serif"/>
                <a:cs typeface="DejaVu Serif"/>
              </a:rPr>
              <a:t>dx	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67853" y="2364030"/>
            <a:ext cx="69186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0843" algn="l"/>
                <a:tab pos="617809" algn="l"/>
              </a:tabLst>
            </a:pPr>
            <a:r>
              <a:rPr sz="682" spc="317" dirty="0">
                <a:latin typeface="Arial"/>
                <a:cs typeface="Arial"/>
              </a:rPr>
              <a:t>.	</a:t>
            </a:r>
            <a:r>
              <a:rPr sz="1023" spc="194" baseline="2777" dirty="0">
                <a:latin typeface="DejaVu Sans"/>
                <a:cs typeface="DejaVu Sans"/>
              </a:rPr>
              <a:t>√	</a:t>
            </a:r>
            <a:r>
              <a:rPr sz="682" spc="85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76456" y="2485664"/>
            <a:ext cx="116637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97894" algn="l"/>
              </a:tabLst>
            </a:pPr>
            <a:r>
              <a:rPr sz="1023" spc="194" baseline="2777" dirty="0">
                <a:latin typeface="DejaVu Sans"/>
                <a:cs typeface="DejaVu Sans"/>
              </a:rPr>
              <a:t>√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716" spc="20" baseline="31746" dirty="0">
                <a:latin typeface="DejaVu Sans"/>
                <a:cs typeface="DejaVu Sans"/>
              </a:rPr>
              <a:t>j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u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682" spc="14" dirty="0">
                <a:latin typeface="DejaVu Serif"/>
                <a:cs typeface="DejaVu Serif"/>
              </a:rPr>
              <a:t>g</a:t>
            </a:r>
            <a:r>
              <a:rPr sz="716" spc="20" baseline="31746" dirty="0">
                <a:latin typeface="DejaVu Sans"/>
                <a:cs typeface="DejaVu Sans"/>
              </a:rPr>
              <a:t>j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002884" y="2559029"/>
            <a:ext cx="313026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91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7117911" y="2576279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 txBox="1"/>
          <p:nvPr/>
        </p:nvSpPr>
        <p:spPr>
          <a:xfrm>
            <a:off x="6559547" y="2407292"/>
            <a:ext cx="765031" cy="263994"/>
          </a:xfrm>
          <a:prstGeom prst="rect">
            <a:avLst/>
          </a:prstGeom>
        </p:spPr>
        <p:txBody>
          <a:bodyPr vert="horz" wrap="square" lIns="0" tIns="28142" rIns="0" bIns="0" rtlCol="0">
            <a:spAutoFit/>
          </a:bodyPr>
          <a:lstStyle/>
          <a:p>
            <a:pPr marL="8659">
              <a:spcBef>
                <a:spcPts val="222"/>
              </a:spcBef>
              <a:tabLst>
                <a:tab pos="577979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spc="-3" dirty="0">
                <a:latin typeface="Times New Roman"/>
                <a:cs typeface="Times New Roman"/>
              </a:rPr>
              <a:t>	1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56"/>
              </a:spcBef>
              <a:tabLst>
                <a:tab pos="442901" algn="l"/>
              </a:tabLst>
            </a:pPr>
            <a:r>
              <a:rPr sz="1023" spc="-15" baseline="2777" dirty="0">
                <a:latin typeface="Times New Roman"/>
                <a:cs typeface="Times New Roman"/>
              </a:rPr>
              <a:t>(</a:t>
            </a:r>
            <a:r>
              <a:rPr sz="1023" spc="-15" baseline="2777" dirty="0">
                <a:latin typeface="DejaVu Serif"/>
                <a:cs typeface="DejaVu Serif"/>
              </a:rPr>
              <a:t>u</a:t>
            </a:r>
            <a:r>
              <a:rPr sz="1023" spc="-102" baseline="2777" dirty="0">
                <a:latin typeface="DejaVu Serif"/>
                <a:cs typeface="DejaVu Serif"/>
              </a:rPr>
              <a:t> </a:t>
            </a:r>
            <a:r>
              <a:rPr sz="1023" spc="215" baseline="2777" dirty="0">
                <a:latin typeface="Times New Roman"/>
                <a:cs typeface="Times New Roman"/>
              </a:rPr>
              <a:t>+</a:t>
            </a:r>
            <a:r>
              <a:rPr sz="1023" spc="-25" baseline="2777" dirty="0">
                <a:latin typeface="Times New Roman"/>
                <a:cs typeface="Times New Roman"/>
              </a:rPr>
              <a:t> </a:t>
            </a:r>
            <a:r>
              <a:rPr sz="1023" spc="30" baseline="2777" dirty="0">
                <a:latin typeface="Times New Roman"/>
                <a:cs typeface="Times New Roman"/>
              </a:rPr>
              <a:t>1)</a:t>
            </a:r>
            <a:r>
              <a:rPr sz="716" spc="30" baseline="27777" dirty="0">
                <a:latin typeface="Times New Roman"/>
                <a:cs typeface="Times New Roman"/>
              </a:rPr>
              <a:t>3	</a:t>
            </a: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78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916778" y="2485664"/>
            <a:ext cx="44204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29017" indent="-120358">
              <a:spcBef>
                <a:spcPts val="65"/>
              </a:spcBef>
              <a:buChar char="·"/>
              <a:tabLst>
                <a:tab pos="129017" algn="l"/>
                <a:tab pos="129450" algn="l"/>
                <a:tab pos="409131" algn="l"/>
              </a:tabLst>
            </a:pPr>
            <a:r>
              <a:rPr sz="1023" spc="194" baseline="2777" dirty="0">
                <a:latin typeface="DejaVu Sans"/>
                <a:cs typeface="DejaVu Sans"/>
              </a:rPr>
              <a:t>√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425811" y="2724089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 txBox="1"/>
          <p:nvPr/>
        </p:nvSpPr>
        <p:spPr>
          <a:xfrm>
            <a:off x="4058005" y="2698652"/>
            <a:ext cx="359828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result </a:t>
            </a:r>
            <a:r>
              <a:rPr sz="682" spc="17" dirty="0">
                <a:latin typeface="Times New Roman"/>
                <a:cs typeface="Times New Roman"/>
              </a:rPr>
              <a:t>should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achieve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4" dirty="0">
                <a:latin typeface="Times New Roman"/>
                <a:cs typeface="Times New Roman"/>
              </a:rPr>
              <a:t>by replacing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-31" dirty="0">
                <a:latin typeface="DejaVu Serif"/>
                <a:cs typeface="DejaVu Serif"/>
              </a:rPr>
              <a:t>u</a:t>
            </a:r>
            <a:r>
              <a:rPr sz="682" spc="-31" dirty="0">
                <a:latin typeface="Times New Roman"/>
                <a:cs typeface="Times New Roman"/>
              </a:rPr>
              <a:t>’s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1023" spc="97" baseline="44444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16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56757" y="2841665"/>
            <a:ext cx="623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533825" y="2867094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5334753" y="2973385"/>
            <a:ext cx="524308" cy="0"/>
          </a:xfrm>
          <a:custGeom>
            <a:avLst/>
            <a:gdLst/>
            <a:ahLst/>
            <a:cxnLst/>
            <a:rect l="l" t="t" r="r" b="b"/>
            <a:pathLst>
              <a:path w="768985">
                <a:moveTo>
                  <a:pt x="0" y="0"/>
                </a:moveTo>
                <a:lnTo>
                  <a:pt x="7687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5440186" y="2990633"/>
            <a:ext cx="198293" cy="0"/>
          </a:xfrm>
          <a:custGeom>
            <a:avLst/>
            <a:gdLst/>
            <a:ahLst/>
            <a:cxnLst/>
            <a:rect l="l" t="t" r="r" b="b"/>
            <a:pathLst>
              <a:path w="290830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184097" y="2867094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6059312" y="2973385"/>
            <a:ext cx="524308" cy="0"/>
          </a:xfrm>
          <a:custGeom>
            <a:avLst/>
            <a:gdLst/>
            <a:ahLst/>
            <a:cxnLst/>
            <a:rect l="l" t="t" r="r" b="b"/>
            <a:pathLst>
              <a:path w="768985">
                <a:moveTo>
                  <a:pt x="0" y="0"/>
                </a:moveTo>
                <a:lnTo>
                  <a:pt x="7687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6164744" y="2990633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 txBox="1"/>
          <p:nvPr/>
        </p:nvSpPr>
        <p:spPr>
          <a:xfrm>
            <a:off x="5525166" y="2841665"/>
            <a:ext cx="137593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86638" algn="l"/>
                <a:tab pos="1323940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1023" spc="194" baseline="44444" dirty="0">
                <a:latin typeface="DejaVu Sans"/>
                <a:cs typeface="DejaVu Sans"/>
              </a:rPr>
              <a:t>√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714380" y="2973385"/>
            <a:ext cx="313026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91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6829399" y="2990633"/>
            <a:ext cx="198293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22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 txBox="1"/>
          <p:nvPr/>
        </p:nvSpPr>
        <p:spPr>
          <a:xfrm>
            <a:off x="5132104" y="2965205"/>
            <a:ext cx="190413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2184" algn="l"/>
                <a:tab pos="926931" algn="l"/>
                <a:tab pos="1581974" algn="l"/>
              </a:tabLst>
            </a:pPr>
            <a:r>
              <a:rPr sz="1023" spc="-61" baseline="2777" dirty="0">
                <a:latin typeface="DejaVu Serif"/>
                <a:cs typeface="DejaVu Serif"/>
              </a:rPr>
              <a:t>dx	</a:t>
            </a:r>
            <a:r>
              <a:rPr sz="682" spc="34" dirty="0">
                <a:latin typeface="Times New Roman"/>
                <a:cs typeface="Times New Roman"/>
              </a:rPr>
              <a:t>( 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89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2	</a:t>
            </a:r>
            <a:r>
              <a:rPr sz="682" spc="55" dirty="0">
                <a:latin typeface="Times New Roman"/>
                <a:cs typeface="Times New Roman"/>
              </a:rPr>
              <a:t>(</a:t>
            </a:r>
            <a:r>
              <a:rPr sz="1023" spc="82" baseline="44444" dirty="0">
                <a:latin typeface="DejaVu Sans"/>
                <a:cs typeface="DejaVu Sans"/>
              </a:rPr>
              <a:t>√</a:t>
            </a:r>
            <a:r>
              <a:rPr sz="682" spc="55" dirty="0">
                <a:latin typeface="DejaVu Serif"/>
                <a:cs typeface="DejaVu Serif"/>
              </a:rPr>
              <a:t>x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23809" dirty="0">
                <a:latin typeface="Times New Roman"/>
                <a:cs typeface="Times New Roman"/>
              </a:rPr>
              <a:t>3	</a:t>
            </a: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78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251037" y="2760263"/>
            <a:ext cx="1819275" cy="249421"/>
          </a:xfrm>
          <a:prstGeom prst="rect">
            <a:avLst/>
          </a:prstGeom>
        </p:spPr>
        <p:txBody>
          <a:bodyPr vert="horz" wrap="square" lIns="0" tIns="26410" rIns="0" bIns="0" rtlCol="0">
            <a:spAutoFit/>
          </a:bodyPr>
          <a:lstStyle/>
          <a:p>
            <a:pPr marL="8659">
              <a:spcBef>
                <a:spcPts val="208"/>
              </a:spcBef>
              <a:tabLst>
                <a:tab pos="210843" algn="l"/>
                <a:tab pos="617809" algn="l"/>
              </a:tabLst>
            </a:pPr>
            <a:r>
              <a:rPr sz="682" spc="317" dirty="0">
                <a:latin typeface="Arial"/>
                <a:cs typeface="Arial"/>
              </a:rPr>
              <a:t>.	</a:t>
            </a:r>
            <a:r>
              <a:rPr sz="1023" spc="194" baseline="2777" dirty="0">
                <a:latin typeface="DejaVu Sans"/>
                <a:cs typeface="DejaVu Sans"/>
              </a:rPr>
              <a:t>√	</a:t>
            </a:r>
            <a:r>
              <a:rPr sz="682" spc="85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  <a:p>
            <a:pPr marL="116895">
              <a:spcBef>
                <a:spcPts val="139"/>
              </a:spcBef>
              <a:tabLst>
                <a:tab pos="706562" algn="l"/>
                <a:tab pos="1385418" algn="l"/>
                <a:tab pos="1506209" algn="l"/>
                <a:tab pos="1786323" algn="l"/>
              </a:tabLst>
            </a:pPr>
            <a:r>
              <a:rPr sz="1023" spc="194" baseline="2777" dirty="0">
                <a:latin typeface="DejaVu Sans"/>
                <a:cs typeface="DejaVu Sans"/>
              </a:rPr>
              <a:t>√	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1023" spc="194" baseline="2777" dirty="0">
                <a:latin typeface="DejaVu Sans"/>
                <a:cs typeface="DejaVu Sans"/>
              </a:rPr>
              <a:t>√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122376" y="3783537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 txBox="1"/>
          <p:nvPr/>
        </p:nvSpPr>
        <p:spPr>
          <a:xfrm>
            <a:off x="4058005" y="3103041"/>
            <a:ext cx="4075834" cy="76870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5628" indent="-3464" algn="just">
              <a:spcBef>
                <a:spcPts val="65"/>
              </a:spcBef>
            </a:pP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last step </a:t>
            </a:r>
            <a:r>
              <a:rPr sz="682" spc="24" dirty="0">
                <a:latin typeface="Times New Roman"/>
                <a:cs typeface="Times New Roman"/>
              </a:rPr>
              <a:t>(where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20" dirty="0">
                <a:latin typeface="Times New Roman"/>
                <a:cs typeface="Times New Roman"/>
              </a:rPr>
              <a:t>replace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27" dirty="0">
                <a:latin typeface="Times New Roman"/>
                <a:cs typeface="Times New Roman"/>
              </a:rPr>
              <a:t>its </a:t>
            </a:r>
            <a:r>
              <a:rPr sz="682" spc="17" dirty="0">
                <a:latin typeface="Times New Roman"/>
                <a:cs typeface="Times New Roman"/>
              </a:rPr>
              <a:t>definition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terms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important </a:t>
            </a:r>
            <a:r>
              <a:rPr sz="682" spc="24" dirty="0">
                <a:latin typeface="Times New Roman"/>
                <a:cs typeface="Times New Roman"/>
              </a:rPr>
              <a:t>because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problem </a:t>
            </a:r>
            <a:r>
              <a:rPr sz="682" spc="10" dirty="0">
                <a:latin typeface="Times New Roman"/>
                <a:cs typeface="Times New Roman"/>
              </a:rPr>
              <a:t>was  </a:t>
            </a:r>
            <a:r>
              <a:rPr sz="682" spc="27" dirty="0">
                <a:latin typeface="Times New Roman"/>
                <a:cs typeface="Times New Roman"/>
              </a:rPr>
              <a:t>presented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with </a:t>
            </a:r>
            <a:r>
              <a:rPr sz="682" spc="17" dirty="0">
                <a:latin typeface="Times New Roman"/>
                <a:cs typeface="Times New Roman"/>
              </a:rPr>
              <a:t>only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24" dirty="0">
                <a:latin typeface="Times New Roman"/>
                <a:cs typeface="Times New Roman"/>
              </a:rPr>
              <a:t>as </a:t>
            </a:r>
            <a:r>
              <a:rPr sz="682" spc="17" dirty="0">
                <a:latin typeface="Times New Roman"/>
                <a:cs typeface="Times New Roman"/>
              </a:rPr>
              <a:t>variables </a:t>
            </a:r>
            <a:r>
              <a:rPr sz="682" spc="10" dirty="0">
                <a:latin typeface="Times New Roman"/>
                <a:cs typeface="Times New Roman"/>
              </a:rPr>
              <a:t>while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0" dirty="0">
                <a:latin typeface="Times New Roman"/>
                <a:cs typeface="Times New Roman"/>
              </a:rPr>
              <a:t>was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variable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introduced </a:t>
            </a:r>
            <a:r>
              <a:rPr sz="682" spc="10" dirty="0">
                <a:latin typeface="Times New Roman"/>
                <a:cs typeface="Times New Roman"/>
              </a:rPr>
              <a:t>yourself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do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problem.</a:t>
            </a:r>
            <a:endParaRPr sz="682">
              <a:latin typeface="Times New Roman"/>
              <a:cs typeface="Times New Roman"/>
            </a:endParaRPr>
          </a:p>
          <a:p>
            <a:pPr marL="11689" marR="3464" indent="154993" algn="just">
              <a:spcBef>
                <a:spcPts val="232"/>
              </a:spcBef>
            </a:pPr>
            <a:r>
              <a:rPr sz="682" spc="17" dirty="0">
                <a:latin typeface="Times New Roman"/>
                <a:cs typeface="Times New Roman"/>
              </a:rPr>
              <a:t>Sometimes </a:t>
            </a:r>
            <a:r>
              <a:rPr sz="682" spc="37" dirty="0">
                <a:latin typeface="Times New Roman"/>
                <a:cs typeface="Times New Roman"/>
              </a:rPr>
              <a:t>it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possible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spc="27" dirty="0">
                <a:latin typeface="Times New Roman"/>
                <a:cs typeface="Times New Roman"/>
              </a:rPr>
              <a:t>apply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Chain </a:t>
            </a:r>
            <a:r>
              <a:rPr sz="682" spc="20" dirty="0">
                <a:latin typeface="Times New Roman"/>
                <a:cs typeface="Times New Roman"/>
              </a:rPr>
              <a:t>Rule </a:t>
            </a:r>
            <a:r>
              <a:rPr sz="682" spc="34" dirty="0">
                <a:latin typeface="Times New Roman"/>
                <a:cs typeface="Times New Roman"/>
              </a:rPr>
              <a:t>without </a:t>
            </a:r>
            <a:r>
              <a:rPr sz="682" spc="24" dirty="0">
                <a:latin typeface="Times New Roman"/>
                <a:cs typeface="Times New Roman"/>
              </a:rPr>
              <a:t>introducing </a:t>
            </a:r>
            <a:r>
              <a:rPr sz="682" spc="14" dirty="0">
                <a:latin typeface="Times New Roman"/>
                <a:cs typeface="Times New Roman"/>
              </a:rPr>
              <a:t>new </a:t>
            </a:r>
            <a:r>
              <a:rPr sz="682" spc="27" dirty="0">
                <a:latin typeface="Times New Roman"/>
                <a:cs typeface="Times New Roman"/>
              </a:rPr>
              <a:t>letters, </a:t>
            </a:r>
            <a:r>
              <a:rPr sz="682" spc="37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you </a:t>
            </a:r>
            <a:r>
              <a:rPr sz="682" dirty="0">
                <a:latin typeface="Times New Roman"/>
                <a:cs typeface="Times New Roman"/>
              </a:rPr>
              <a:t>will </a:t>
            </a:r>
            <a:r>
              <a:rPr sz="682" spc="17" dirty="0">
                <a:latin typeface="Times New Roman"/>
                <a:cs typeface="Times New Roman"/>
              </a:rPr>
              <a:t>simply  </a:t>
            </a:r>
            <a:r>
              <a:rPr sz="682" spc="37" dirty="0">
                <a:latin typeface="Times New Roman"/>
                <a:cs typeface="Times New Roman"/>
              </a:rPr>
              <a:t>think </a:t>
            </a:r>
            <a:r>
              <a:rPr sz="682" spc="41" dirty="0">
                <a:latin typeface="Times New Roman"/>
                <a:cs typeface="Times New Roman"/>
              </a:rPr>
              <a:t>“the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outside </a:t>
            </a:r>
            <a:r>
              <a:rPr sz="682" spc="31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respect </a:t>
            </a:r>
            <a:r>
              <a:rPr sz="682" spc="41" dirty="0">
                <a:latin typeface="Times New Roman"/>
                <a:cs typeface="Times New Roman"/>
              </a:rPr>
              <a:t>to the </a:t>
            </a:r>
            <a:r>
              <a:rPr sz="682" spc="17" dirty="0">
                <a:latin typeface="Times New Roman"/>
                <a:cs typeface="Times New Roman"/>
              </a:rPr>
              <a:t>inside </a:t>
            </a:r>
            <a:r>
              <a:rPr sz="682" spc="27" dirty="0">
                <a:latin typeface="Times New Roman"/>
                <a:cs typeface="Times New Roman"/>
              </a:rPr>
              <a:t>times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4" dirty="0">
                <a:latin typeface="Times New Roman"/>
                <a:cs typeface="Times New Roman"/>
              </a:rPr>
              <a:t>inside.” For </a:t>
            </a:r>
            <a:r>
              <a:rPr sz="682" spc="20" dirty="0">
                <a:latin typeface="Times New Roman"/>
                <a:cs typeface="Times New Roman"/>
              </a:rPr>
              <a:t>instance,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48"/>
              </a:spcBef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682" spc="-34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4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1023" spc="97" baseline="47222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Times New Roman"/>
                <a:cs typeface="Times New Roman"/>
              </a:rPr>
              <a:t>7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3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833050" y="3893941"/>
            <a:ext cx="526040" cy="0"/>
          </a:xfrm>
          <a:custGeom>
            <a:avLst/>
            <a:gdLst/>
            <a:ahLst/>
            <a:cxnLst/>
            <a:rect l="l" t="t" r="r" b="b"/>
            <a:pathLst>
              <a:path w="771525">
                <a:moveTo>
                  <a:pt x="0" y="0"/>
                </a:moveTo>
                <a:lnTo>
                  <a:pt x="77132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 txBox="1"/>
          <p:nvPr/>
        </p:nvSpPr>
        <p:spPr>
          <a:xfrm>
            <a:off x="6040235" y="3879761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784532" y="4151878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 txBox="1"/>
          <p:nvPr/>
        </p:nvSpPr>
        <p:spPr>
          <a:xfrm>
            <a:off x="4058871" y="3939822"/>
            <a:ext cx="1966913" cy="300864"/>
          </a:xfrm>
          <a:prstGeom prst="rect">
            <a:avLst/>
          </a:prstGeom>
        </p:spPr>
        <p:txBody>
          <a:bodyPr vert="horz" wrap="square" lIns="0" tIns="51955" rIns="0" bIns="0" rtlCol="0">
            <a:spAutoFit/>
          </a:bodyPr>
          <a:lstStyle/>
          <a:p>
            <a:pPr marL="8659">
              <a:spcBef>
                <a:spcPts val="409"/>
              </a:spcBef>
            </a:pPr>
            <a:r>
              <a:rPr sz="682" spc="10" dirty="0">
                <a:latin typeface="Times New Roman"/>
                <a:cs typeface="Times New Roman"/>
              </a:rPr>
              <a:t>you could </a:t>
            </a:r>
            <a:r>
              <a:rPr sz="682" spc="24" dirty="0">
                <a:latin typeface="Times New Roman"/>
                <a:cs typeface="Times New Roman"/>
              </a:rPr>
              <a:t>set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7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27777" dirty="0">
                <a:latin typeface="Times New Roman"/>
                <a:cs typeface="Times New Roman"/>
              </a:rPr>
              <a:t>3</a:t>
            </a:r>
            <a:r>
              <a:rPr sz="682" spc="2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-9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endParaRPr sz="682">
              <a:latin typeface="Times New Roman"/>
              <a:cs typeface="Times New Roman"/>
            </a:endParaRPr>
          </a:p>
          <a:p>
            <a:pPr marR="3464" algn="r">
              <a:spcBef>
                <a:spcPts val="341"/>
              </a:spcBef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682" spc="-48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4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1023" spc="97" baseline="47222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Times New Roman"/>
                <a:cs typeface="Times New Roman"/>
              </a:rPr>
              <a:t>7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3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495206" y="4262290"/>
            <a:ext cx="526040" cy="0"/>
          </a:xfrm>
          <a:custGeom>
            <a:avLst/>
            <a:gdLst/>
            <a:ahLst/>
            <a:cxnLst/>
            <a:rect l="l" t="t" r="r" b="b"/>
            <a:pathLst>
              <a:path w="771525">
                <a:moveTo>
                  <a:pt x="0" y="0"/>
                </a:moveTo>
                <a:lnTo>
                  <a:pt x="77132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6446156" y="4161637"/>
            <a:ext cx="49790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4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6156830" y="4262290"/>
            <a:ext cx="339003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677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 txBox="1"/>
          <p:nvPr/>
        </p:nvSpPr>
        <p:spPr>
          <a:xfrm>
            <a:off x="5702392" y="4248101"/>
            <a:ext cx="67973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76247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68" dirty="0"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48171" y="4130572"/>
            <a:ext cx="5334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spc="-3" dirty="0">
                <a:latin typeface="Times New Roman"/>
                <a:cs typeface="Times New Roman"/>
              </a:rPr>
              <a:t>4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1023" spc="56" baseline="38888" dirty="0">
                <a:latin typeface="DejaVu Sans"/>
                <a:cs typeface="DejaVu Sans"/>
              </a:rPr>
              <a:t>√</a:t>
            </a:r>
            <a:r>
              <a:rPr sz="682" spc="37" dirty="0">
                <a:latin typeface="DejaVu Serif"/>
                <a:cs typeface="DejaVu Serif"/>
              </a:rPr>
              <a:t>u</a:t>
            </a:r>
            <a:r>
              <a:rPr sz="682" spc="126" dirty="0">
                <a:latin typeface="DejaVu Serif"/>
                <a:cs typeface="DejaVu Serif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578545" y="4262290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 txBox="1"/>
          <p:nvPr/>
        </p:nvSpPr>
        <p:spPr>
          <a:xfrm>
            <a:off x="6046755" y="4188925"/>
            <a:ext cx="6693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77969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1023" spc="-61" baseline="-38888" dirty="0">
                <a:latin typeface="DejaVu Serif"/>
                <a:cs typeface="DejaVu Serif"/>
              </a:rPr>
              <a:t>dx</a:t>
            </a:r>
            <a:r>
              <a:rPr sz="1023" spc="-215" baseline="-38888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783879" y="4504485"/>
            <a:ext cx="49790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4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 txBox="1"/>
          <p:nvPr/>
        </p:nvSpPr>
        <p:spPr>
          <a:xfrm>
            <a:off x="4061114" y="4369900"/>
            <a:ext cx="4095317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>
              <a:spcBef>
                <a:spcPts val="65"/>
              </a:spcBef>
            </a:pPr>
            <a:r>
              <a:rPr sz="682" spc="31" dirty="0">
                <a:latin typeface="Times New Roman"/>
                <a:cs typeface="Times New Roman"/>
              </a:rPr>
              <a:t>Instead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20" dirty="0">
                <a:latin typeface="Times New Roman"/>
                <a:cs typeface="Times New Roman"/>
              </a:rPr>
              <a:t>writing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0" dirty="0">
                <a:latin typeface="Times New Roman"/>
                <a:cs typeface="Times New Roman"/>
              </a:rPr>
              <a:t>explicitly, you </a:t>
            </a:r>
            <a:r>
              <a:rPr sz="682" spc="14" dirty="0">
                <a:latin typeface="Times New Roman"/>
                <a:cs typeface="Times New Roman"/>
              </a:rPr>
              <a:t>could </a:t>
            </a:r>
            <a:r>
              <a:rPr sz="682" spc="34" dirty="0">
                <a:latin typeface="Times New Roman"/>
                <a:cs typeface="Times New Roman"/>
              </a:rPr>
              <a:t>think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7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Times New Roman"/>
                <a:cs typeface="Times New Roman"/>
              </a:rPr>
              <a:t>7 </a:t>
            </a:r>
            <a:r>
              <a:rPr sz="682" spc="147" dirty="0">
                <a:latin typeface="Times New Roman"/>
                <a:cs typeface="Times New Roman"/>
              </a:rPr>
              <a:t>+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3 </a:t>
            </a:r>
            <a:r>
              <a:rPr sz="682" spc="20" dirty="0">
                <a:latin typeface="Times New Roman"/>
                <a:cs typeface="Times New Roman"/>
              </a:rPr>
              <a:t>as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function </a:t>
            </a:r>
            <a:r>
              <a:rPr sz="682" spc="17" dirty="0">
                <a:latin typeface="Times New Roman"/>
                <a:cs typeface="Times New Roman"/>
              </a:rPr>
              <a:t>“inside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square </a:t>
            </a:r>
            <a:r>
              <a:rPr sz="682" spc="31" dirty="0">
                <a:latin typeface="Times New Roman"/>
                <a:cs typeface="Times New Roman"/>
              </a:rPr>
              <a:t>root,” 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31" dirty="0">
                <a:latin typeface="Times New Roman"/>
                <a:cs typeface="Times New Roman"/>
              </a:rPr>
              <a:t>think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3" dirty="0">
                <a:latin typeface="Times New Roman"/>
                <a:cs typeface="Times New Roman"/>
              </a:rPr>
              <a:t>4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1023" spc="56" baseline="38888" dirty="0">
                <a:latin typeface="DejaVu Sans"/>
                <a:cs typeface="DejaVu Sans"/>
              </a:rPr>
              <a:t>√</a:t>
            </a:r>
            <a:r>
              <a:rPr sz="682" spc="37" dirty="0">
                <a:latin typeface="DejaVu Serif"/>
                <a:cs typeface="DejaVu Serif"/>
              </a:rPr>
              <a:t>u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34" dirty="0">
                <a:latin typeface="Times New Roman"/>
                <a:cs typeface="Times New Roman"/>
              </a:rPr>
              <a:t>“the </a:t>
            </a:r>
            <a:r>
              <a:rPr sz="682" spc="20" dirty="0">
                <a:latin typeface="Times New Roman"/>
                <a:cs typeface="Times New Roman"/>
              </a:rPr>
              <a:t>outside function.” </a:t>
            </a:r>
            <a:r>
              <a:rPr sz="682" spc="-3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20" dirty="0">
                <a:latin typeface="Times New Roman"/>
                <a:cs typeface="Times New Roman"/>
              </a:rPr>
              <a:t>immediately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write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418617" y="4591556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4245">
              <a:lnSpc>
                <a:spcPct val="113100"/>
              </a:lnSpc>
              <a:spcBef>
                <a:spcPts val="68"/>
              </a:spcBef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705293" y="4579207"/>
            <a:ext cx="1039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03" dirty="0">
                <a:latin typeface="Arial"/>
                <a:cs typeface="Arial"/>
              </a:rPr>
              <a:t>√</a:t>
            </a:r>
            <a:endParaRPr sz="682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800223" y="4672411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 txBox="1"/>
          <p:nvPr/>
        </p:nvSpPr>
        <p:spPr>
          <a:xfrm>
            <a:off x="5989432" y="466489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523175" y="4663937"/>
            <a:ext cx="6472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76651" algn="l"/>
              </a:tabLst>
            </a:pPr>
            <a:r>
              <a:rPr sz="682" spc="17" dirty="0">
                <a:latin typeface="Times New Roman"/>
                <a:cs typeface="Times New Roman"/>
              </a:rPr>
              <a:t>(4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	</a:t>
            </a:r>
            <a:r>
              <a:rPr sz="682" spc="-3" dirty="0">
                <a:latin typeface="Times New Roman"/>
                <a:cs typeface="Times New Roman"/>
              </a:rPr>
              <a:t>7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341294" y="4605574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95718" y="4737293"/>
            <a:ext cx="351992" cy="0"/>
          </a:xfrm>
          <a:custGeom>
            <a:avLst/>
            <a:gdLst/>
            <a:ahLst/>
            <a:cxnLst/>
            <a:rect l="l" t="t" r="r" b="b"/>
            <a:pathLst>
              <a:path w="516254">
                <a:moveTo>
                  <a:pt x="0" y="0"/>
                </a:moveTo>
                <a:lnTo>
                  <a:pt x="51568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 txBox="1"/>
          <p:nvPr/>
        </p:nvSpPr>
        <p:spPr>
          <a:xfrm>
            <a:off x="6230190" y="4661347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0" dirty="0">
                <a:latin typeface="DejaVu Sans"/>
                <a:cs typeface="DejaVu Sans"/>
              </a:rPr>
              <a:t>√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310745" y="4754551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 txBox="1"/>
          <p:nvPr/>
        </p:nvSpPr>
        <p:spPr>
          <a:xfrm>
            <a:off x="6187059" y="4733236"/>
            <a:ext cx="36498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2 7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3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568180" y="4654194"/>
            <a:ext cx="215611" cy="12372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1605" algn="r">
              <a:lnSpc>
                <a:spcPts val="324"/>
              </a:lnSpc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  <a:p>
            <a:pPr marL="51520" marR="3464" indent="-42861" algn="r">
              <a:lnSpc>
                <a:spcPts val="569"/>
              </a:lnSpc>
              <a:buFont typeface="DejaVu Sans"/>
              <a:buChar char="·"/>
              <a:tabLst>
                <a:tab pos="51953" algn="l"/>
              </a:tabLst>
            </a:pPr>
            <a:r>
              <a:rPr sz="682" dirty="0">
                <a:latin typeface="Times New Roman"/>
                <a:cs typeface="Times New Roman"/>
              </a:rPr>
              <a:t>3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61114" y="4908556"/>
            <a:ext cx="4069773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154993">
              <a:spcBef>
                <a:spcPts val="65"/>
              </a:spcBef>
            </a:pPr>
            <a:r>
              <a:rPr sz="682" b="1" spc="-14" dirty="0">
                <a:latin typeface="Georgia"/>
                <a:cs typeface="Georgia"/>
              </a:rPr>
              <a:t>13.8.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10" dirty="0">
                <a:latin typeface="Georgia"/>
                <a:cs typeface="Georgia"/>
              </a:rPr>
              <a:t>Chain Rule </a:t>
            </a:r>
            <a:r>
              <a:rPr sz="682" b="1" spc="-31" dirty="0">
                <a:latin typeface="Georgia"/>
                <a:cs typeface="Georgia"/>
              </a:rPr>
              <a:t>and </a:t>
            </a:r>
            <a:r>
              <a:rPr sz="682" b="1" spc="-27" dirty="0">
                <a:latin typeface="Georgia"/>
                <a:cs typeface="Georgia"/>
              </a:rPr>
              <a:t>composing </a:t>
            </a:r>
            <a:r>
              <a:rPr sz="682" b="1" spc="-37" dirty="0">
                <a:latin typeface="Georgia"/>
                <a:cs typeface="Georgia"/>
              </a:rPr>
              <a:t>more </a:t>
            </a:r>
            <a:r>
              <a:rPr sz="682" b="1" spc="-17" dirty="0">
                <a:latin typeface="Georgia"/>
                <a:cs typeface="Georgia"/>
              </a:rPr>
              <a:t>than </a:t>
            </a:r>
            <a:r>
              <a:rPr sz="682" b="1" spc="-31" dirty="0">
                <a:latin typeface="Georgia"/>
                <a:cs typeface="Georgia"/>
              </a:rPr>
              <a:t>two </a:t>
            </a:r>
            <a:r>
              <a:rPr sz="682" b="1" spc="-24" dirty="0">
                <a:latin typeface="Georgia"/>
                <a:cs typeface="Georgia"/>
              </a:rPr>
              <a:t>functions. </a:t>
            </a:r>
            <a:r>
              <a:rPr sz="682" spc="31" dirty="0">
                <a:latin typeface="Times New Roman"/>
                <a:cs typeface="Times New Roman"/>
              </a:rPr>
              <a:t>Often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have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31" dirty="0">
                <a:latin typeface="Times New Roman"/>
                <a:cs typeface="Times New Roman"/>
              </a:rPr>
              <a:t>apply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27" dirty="0">
                <a:latin typeface="Times New Roman"/>
                <a:cs typeface="Times New Roman"/>
              </a:rPr>
              <a:t>Chain </a:t>
            </a:r>
            <a:r>
              <a:rPr sz="682" spc="17" dirty="0">
                <a:latin typeface="Times New Roman"/>
                <a:cs typeface="Times New Roman"/>
              </a:rPr>
              <a:t>Rule more </a:t>
            </a:r>
            <a:r>
              <a:rPr sz="682" spc="44" dirty="0">
                <a:latin typeface="Times New Roman"/>
                <a:cs typeface="Times New Roman"/>
              </a:rPr>
              <a:t>than </a:t>
            </a:r>
            <a:r>
              <a:rPr sz="682" spc="7" dirty="0">
                <a:latin typeface="Times New Roman"/>
                <a:cs typeface="Times New Roman"/>
              </a:rPr>
              <a:t>once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compute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derivative. </a:t>
            </a:r>
            <a:r>
              <a:rPr sz="682" spc="31" dirty="0">
                <a:latin typeface="Times New Roman"/>
                <a:cs typeface="Times New Roman"/>
              </a:rPr>
              <a:t>Thus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),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7" dirty="0">
                <a:latin typeface="DejaVu Serif"/>
                <a:cs typeface="DejaVu Serif"/>
              </a:rPr>
              <a:t>g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682" spc="-7" dirty="0">
                <a:latin typeface="Times New Roman"/>
                <a:cs typeface="Times New Roman"/>
              </a:rPr>
              <a:t>),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-9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744657" y="5276841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5974591" y="5276841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6151885" y="5276841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 txBox="1"/>
          <p:nvPr/>
        </p:nvSpPr>
        <p:spPr>
          <a:xfrm>
            <a:off x="5737955" y="5145122"/>
            <a:ext cx="68883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8552" algn="l"/>
                <a:tab pos="413461" algn="l"/>
              </a:tabLst>
            </a:pPr>
            <a:r>
              <a:rPr sz="682" spc="-68" dirty="0">
                <a:latin typeface="DejaVu Serif"/>
                <a:cs typeface="DejaVu Serif"/>
              </a:rPr>
              <a:t>dy	dy	du</a:t>
            </a:r>
            <a:r>
              <a:rPr sz="682" spc="-48" dirty="0">
                <a:latin typeface="DejaVu Serif"/>
                <a:cs typeface="DejaVu Serif"/>
              </a:rPr>
              <a:t> </a:t>
            </a:r>
            <a:r>
              <a:rPr sz="682" spc="-72" dirty="0">
                <a:latin typeface="DejaVu Serif"/>
                <a:cs typeface="DejaVu Serif"/>
              </a:rPr>
              <a:t>dv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6329172" y="5276841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 txBox="1"/>
          <p:nvPr/>
        </p:nvSpPr>
        <p:spPr>
          <a:xfrm>
            <a:off x="5735998" y="5203485"/>
            <a:ext cx="730394" cy="172984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 marR="3464" indent="128151">
              <a:lnSpc>
                <a:spcPct val="56899"/>
              </a:lnSpc>
              <a:spcBef>
                <a:spcPts val="416"/>
              </a:spcBef>
              <a:tabLst>
                <a:tab pos="238119" algn="l"/>
                <a:tab pos="361940" algn="l"/>
                <a:tab pos="539447" algn="l"/>
                <a:tab pos="592699" algn="l"/>
                <a:tab pos="697471" algn="l"/>
              </a:tabLst>
            </a:pPr>
            <a:r>
              <a:rPr sz="682" spc="143" dirty="0">
                <a:latin typeface="Times New Roman"/>
                <a:cs typeface="Times New Roman"/>
              </a:rPr>
              <a:t>=		</a:t>
            </a:r>
            <a:r>
              <a:rPr sz="682" spc="-31" dirty="0">
                <a:latin typeface="DejaVu Sans"/>
                <a:cs typeface="DejaVu Sans"/>
              </a:rPr>
              <a:t>·	·		</a:t>
            </a:r>
            <a:r>
              <a:rPr sz="682" spc="-31" dirty="0">
                <a:latin typeface="DejaVu Serif"/>
                <a:cs typeface="DejaVu Serif"/>
              </a:rPr>
              <a:t>.  </a:t>
            </a: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68" dirty="0">
                <a:latin typeface="DejaVu Serif"/>
                <a:cs typeface="DejaVu Serif"/>
              </a:rPr>
              <a:t>du   </a:t>
            </a:r>
            <a:r>
              <a:rPr sz="682" spc="14" dirty="0">
                <a:latin typeface="DejaVu Serif"/>
                <a:cs typeface="DejaVu Serif"/>
              </a:rPr>
              <a:t> </a:t>
            </a:r>
            <a:r>
              <a:rPr sz="682" spc="-72" dirty="0">
                <a:latin typeface="DejaVu Serif"/>
                <a:cs typeface="DejaVu Serif"/>
              </a:rPr>
              <a:t>dv		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9" name="object 109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4</a:t>
            </a:fld>
            <a:endParaRPr spc="31" dirty="0"/>
          </a:p>
        </p:txBody>
      </p:sp>
      <p:sp>
        <p:nvSpPr>
          <p:cNvPr id="91" name="object 91"/>
          <p:cNvSpPr txBox="1"/>
          <p:nvPr/>
        </p:nvSpPr>
        <p:spPr>
          <a:xfrm>
            <a:off x="4061114" y="5331198"/>
            <a:ext cx="4069773" cy="543646"/>
          </a:xfrm>
          <a:prstGeom prst="rect">
            <a:avLst/>
          </a:prstGeom>
        </p:spPr>
        <p:txBody>
          <a:bodyPr vert="horz" wrap="square" lIns="0" tIns="51089" rIns="0" bIns="0" rtlCol="0">
            <a:spAutoFit/>
          </a:bodyPr>
          <a:lstStyle/>
          <a:p>
            <a:pPr marL="8659">
              <a:spcBef>
                <a:spcPts val="402"/>
              </a:spcBef>
            </a:pP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17" dirty="0">
                <a:latin typeface="Times New Roman"/>
                <a:cs typeface="Times New Roman"/>
              </a:rPr>
              <a:t>functional </a:t>
            </a:r>
            <a:r>
              <a:rPr sz="682" spc="31" dirty="0">
                <a:latin typeface="Times New Roman"/>
                <a:cs typeface="Times New Roman"/>
              </a:rPr>
              <a:t>notation </a:t>
            </a:r>
            <a:r>
              <a:rPr sz="682" spc="27" dirty="0">
                <a:latin typeface="Times New Roman"/>
                <a:cs typeface="Times New Roman"/>
              </a:rPr>
              <a:t>this</a:t>
            </a:r>
            <a:r>
              <a:rPr sz="682" spc="14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334"/>
              </a:spcBef>
            </a:pP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116" dirty="0">
                <a:latin typeface="DejaVu Serif"/>
                <a:cs typeface="DejaVu Serif"/>
              </a:rPr>
              <a:t>g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h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716" spc="30" baseline="31746" dirty="0">
                <a:latin typeface="DejaVu Sans"/>
                <a:cs typeface="DejaVu Sans"/>
              </a:rPr>
              <a:t>j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716" spc="15" baseline="31746" dirty="0">
                <a:latin typeface="DejaVu Sans"/>
                <a:cs typeface="DejaVu Sans"/>
              </a:rPr>
              <a:t>j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g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h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818"/>
              </a:lnSpc>
              <a:spcBef>
                <a:spcPts val="337"/>
              </a:spcBef>
            </a:pPr>
            <a:r>
              <a:rPr sz="682" spc="27" dirty="0">
                <a:latin typeface="Times New Roman"/>
                <a:cs typeface="Times New Roman"/>
              </a:rPr>
              <a:t>Note </a:t>
            </a:r>
            <a:r>
              <a:rPr sz="682" spc="58" dirty="0">
                <a:latin typeface="Times New Roman"/>
                <a:cs typeface="Times New Roman"/>
              </a:rPr>
              <a:t>that </a:t>
            </a:r>
            <a:r>
              <a:rPr sz="682" spc="17" dirty="0">
                <a:latin typeface="Times New Roman"/>
                <a:cs typeface="Times New Roman"/>
              </a:rPr>
              <a:t>each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three </a:t>
            </a:r>
            <a:r>
              <a:rPr sz="682" spc="17" dirty="0">
                <a:latin typeface="Times New Roman"/>
                <a:cs typeface="Times New Roman"/>
              </a:rPr>
              <a:t>derivatives </a:t>
            </a:r>
            <a:r>
              <a:rPr sz="682" spc="24" dirty="0">
                <a:latin typeface="Times New Roman"/>
                <a:cs typeface="Times New Roman"/>
              </a:rPr>
              <a:t>on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right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24" dirty="0">
                <a:latin typeface="Times New Roman"/>
                <a:cs typeface="Times New Roman"/>
              </a:rPr>
              <a:t>evaluated </a:t>
            </a:r>
            <a:r>
              <a:rPr sz="682" spc="58" dirty="0">
                <a:latin typeface="Times New Roman"/>
                <a:cs typeface="Times New Roman"/>
              </a:rPr>
              <a:t>at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different </a:t>
            </a:r>
            <a:r>
              <a:rPr sz="682" spc="31" dirty="0">
                <a:latin typeface="Times New Roman"/>
                <a:cs typeface="Times New Roman"/>
              </a:rPr>
              <a:t>point. </a:t>
            </a:r>
            <a:r>
              <a:rPr sz="682" spc="37" dirty="0">
                <a:latin typeface="Times New Roman"/>
                <a:cs typeface="Times New Roman"/>
              </a:rPr>
              <a:t>Thus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-147" dirty="0">
                <a:latin typeface="DejaVu Serif"/>
                <a:cs typeface="DejaVu Serif"/>
              </a:rPr>
              <a:t>b </a:t>
            </a:r>
            <a:r>
              <a:rPr sz="682" spc="150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DejaVu Serif"/>
                <a:cs typeface="DejaVu Serif"/>
              </a:rPr>
              <a:t>h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spc="-89" dirty="0">
                <a:latin typeface="DejaVu Serif"/>
                <a:cs typeface="DejaVu Serif"/>
              </a:rPr>
              <a:t>c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41" dirty="0">
                <a:latin typeface="DejaVu Serif"/>
                <a:cs typeface="DejaVu Serif"/>
              </a:rPr>
              <a:t>g</a:t>
            </a:r>
            <a:r>
              <a:rPr sz="682" spc="-41" dirty="0">
                <a:latin typeface="Times New Roman"/>
                <a:cs typeface="Times New Roman"/>
              </a:rPr>
              <a:t>(</a:t>
            </a:r>
            <a:r>
              <a:rPr sz="682" spc="-41" dirty="0">
                <a:latin typeface="DejaVu Serif"/>
                <a:cs typeface="DejaVu Serif"/>
              </a:rPr>
              <a:t>b</a:t>
            </a:r>
            <a:r>
              <a:rPr sz="682" spc="-41" dirty="0">
                <a:latin typeface="Times New Roman"/>
                <a:cs typeface="Times New Roman"/>
              </a:rPr>
              <a:t>)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Chain </a:t>
            </a:r>
            <a:r>
              <a:rPr sz="682" spc="17" dirty="0">
                <a:latin typeface="Times New Roman"/>
                <a:cs typeface="Times New Roman"/>
              </a:rPr>
              <a:t>Rule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400545" y="5860209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1732">
              <a:lnSpc>
                <a:spcPct val="113100"/>
              </a:lnSpc>
              <a:spcBef>
                <a:spcPts val="68"/>
              </a:spcBef>
            </a:pPr>
            <a:r>
              <a:rPr sz="682" u="sng" spc="-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 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505103" y="5911010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505103" y="5962774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33860" y="6044722"/>
            <a:ext cx="14720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47" dirty="0">
                <a:latin typeface="Times New Roman"/>
                <a:cs typeface="Times New Roman"/>
              </a:rPr>
              <a:t>=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691638" y="5932580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803401" y="5860209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1732">
              <a:lnSpc>
                <a:spcPct val="113100"/>
              </a:lnSpc>
              <a:spcBef>
                <a:spcPts val="68"/>
              </a:spcBef>
            </a:pPr>
            <a:r>
              <a:rPr sz="682" u="sng" spc="-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 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08037" y="5911010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908037" y="5962774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936794" y="6044722"/>
            <a:ext cx="14200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u</a:t>
            </a:r>
            <a:r>
              <a:rPr sz="477" spc="147" dirty="0">
                <a:latin typeface="Times New Roman"/>
                <a:cs typeface="Times New Roman"/>
              </a:rPr>
              <a:t>=</a:t>
            </a:r>
            <a:r>
              <a:rPr sz="477" spc="-27" dirty="0">
                <a:latin typeface="DejaVu Serif"/>
                <a:cs typeface="DejaVu Serif"/>
              </a:rPr>
              <a:t>c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253327" y="5911010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253327" y="5962774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282083" y="6044722"/>
            <a:ext cx="13768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7" dirty="0">
                <a:latin typeface="DejaVu Serif"/>
                <a:cs typeface="DejaVu Serif"/>
              </a:rPr>
              <a:t>v</a:t>
            </a:r>
            <a:r>
              <a:rPr sz="477" spc="147" dirty="0">
                <a:latin typeface="Times New Roman"/>
                <a:cs typeface="Times New Roman"/>
              </a:rPr>
              <a:t>=</a:t>
            </a: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084856" y="5860209"/>
            <a:ext cx="516082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72301">
              <a:spcBef>
                <a:spcPts val="173"/>
              </a:spcBef>
              <a:tabLst>
                <a:tab pos="415192" algn="l"/>
              </a:tabLst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r>
              <a:rPr sz="682" spc="-68" dirty="0">
                <a:latin typeface="DejaVu Serif"/>
                <a:cs typeface="DejaVu Serif"/>
              </a:rPr>
              <a:t>	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dv</a:t>
            </a:r>
            <a:endParaRPr sz="682">
              <a:latin typeface="DejaVu Serif"/>
              <a:cs typeface="DejaVu Serif"/>
            </a:endParaRPr>
          </a:p>
          <a:p>
            <a:pPr marL="74466" indent="-65807">
              <a:spcBef>
                <a:spcPts val="109"/>
              </a:spcBef>
              <a:buFont typeface="DejaVu Sans"/>
              <a:buChar char="·"/>
              <a:tabLst>
                <a:tab pos="74899" algn="l"/>
                <a:tab pos="348951" algn="l"/>
              </a:tabLst>
            </a:pPr>
            <a:r>
              <a:rPr sz="682" spc="-72" dirty="0">
                <a:latin typeface="DejaVu Serif"/>
                <a:cs typeface="DejaVu Serif"/>
              </a:rPr>
              <a:t>dv	</a:t>
            </a:r>
            <a:r>
              <a:rPr sz="1023" spc="-46" baseline="38888" dirty="0">
                <a:latin typeface="DejaVu Sans"/>
                <a:cs typeface="DejaVu Sans"/>
              </a:rPr>
              <a:t>·</a:t>
            </a:r>
            <a:r>
              <a:rPr sz="1023" spc="46" baseline="38888" dirty="0">
                <a:latin typeface="DejaVu Sans"/>
                <a:cs typeface="DejaVu Sans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593932" y="5911010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593932" y="5962774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622689" y="6044722"/>
            <a:ext cx="14677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47" dirty="0">
                <a:latin typeface="Times New Roman"/>
                <a:cs typeface="Times New Roman"/>
              </a:rPr>
              <a:t>=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770872" y="5932580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193112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6267" y="715838"/>
            <a:ext cx="457200" cy="0"/>
          </a:xfrm>
          <a:custGeom>
            <a:avLst/>
            <a:gdLst/>
            <a:ahLst/>
            <a:cxnLst/>
            <a:rect l="l" t="t" r="r" b="b"/>
            <a:pathLst>
              <a:path w="670560">
                <a:moveTo>
                  <a:pt x="0" y="0"/>
                </a:moveTo>
                <a:lnTo>
                  <a:pt x="6703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5056727" y="733096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4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5034551" y="584119"/>
            <a:ext cx="176645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20939" algn="l"/>
              </a:tabLst>
            </a:pPr>
            <a:r>
              <a:rPr sz="682" spc="-3" dirty="0">
                <a:latin typeface="Times New Roman"/>
                <a:cs typeface="Times New Roman"/>
              </a:rPr>
              <a:t>1	</a:t>
            </a:r>
            <a:r>
              <a:rPr sz="1023" spc="194" baseline="2777" dirty="0">
                <a:latin typeface="DejaVu Sans"/>
                <a:cs typeface="DejaVu Sans"/>
              </a:rPr>
              <a:t>√</a:t>
            </a:r>
            <a:r>
              <a:rPr sz="1023" u="sng" spc="189" baseline="277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23" u="sng" spc="-10" baseline="277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023" baseline="2777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8239" y="637060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1114" y="642482"/>
            <a:ext cx="3419475" cy="183961"/>
          </a:xfrm>
          <a:prstGeom prst="rect">
            <a:avLst/>
          </a:prstGeom>
        </p:spPr>
        <p:txBody>
          <a:bodyPr vert="horz" wrap="square" lIns="0" tIns="42863" rIns="0" bIns="0" rtlCol="0">
            <a:spAutoFit/>
          </a:bodyPr>
          <a:lstStyle/>
          <a:p>
            <a:pPr marL="774968" marR="3464" indent="-766742">
              <a:lnSpc>
                <a:spcPct val="66700"/>
              </a:lnSpc>
              <a:spcBef>
                <a:spcPts val="337"/>
              </a:spcBef>
              <a:tabLst>
                <a:tab pos="923467" algn="l"/>
                <a:tab pos="995336" algn="l"/>
                <a:tab pos="1242113" algn="l"/>
                <a:tab pos="2666062" algn="l"/>
              </a:tabLst>
            </a:pP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17" dirty="0">
                <a:latin typeface="Times New Roman"/>
                <a:cs typeface="Times New Roman"/>
              </a:rPr>
              <a:t>example, </a:t>
            </a:r>
            <a:r>
              <a:rPr sz="682" spc="-14" dirty="0">
                <a:latin typeface="Times New Roman"/>
                <a:cs typeface="Times New Roman"/>
              </a:rPr>
              <a:t>if</a:t>
            </a:r>
            <a:r>
              <a:rPr sz="682" spc="139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	</a:t>
            </a:r>
            <a:r>
              <a:rPr sz="1023" spc="194" baseline="2777" dirty="0">
                <a:latin typeface="DejaVu Sans"/>
                <a:cs typeface="DejaVu Sans"/>
              </a:rPr>
              <a:t>√		</a:t>
            </a:r>
            <a:r>
              <a:rPr sz="682" spc="1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34" dirty="0">
                <a:latin typeface="Times New Roman"/>
                <a:cs typeface="Times New Roman"/>
              </a:rPr>
              <a:t>1</a:t>
            </a:r>
            <a:r>
              <a:rPr sz="682" spc="34" dirty="0">
                <a:latin typeface="DejaVu Serif"/>
                <a:cs typeface="DejaVu Serif"/>
              </a:rPr>
              <a:t>/</a:t>
            </a:r>
            <a:r>
              <a:rPr sz="682" spc="34" dirty="0">
                <a:latin typeface="Times New Roman"/>
                <a:cs typeface="Times New Roman"/>
              </a:rPr>
              <a:t>(1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682" spc="-10" dirty="0">
                <a:latin typeface="Times New Roman"/>
                <a:cs typeface="Times New Roman"/>
              </a:rPr>
              <a:t>) </a:t>
            </a: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2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	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9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so 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		</a:t>
            </a:r>
            <a:r>
              <a:rPr sz="682" spc="-3" dirty="0">
                <a:latin typeface="Times New Roman"/>
                <a:cs typeface="Times New Roman"/>
              </a:rPr>
              <a:t>9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92523" y="959202"/>
            <a:ext cx="94384" cy="0"/>
          </a:xfrm>
          <a:custGeom>
            <a:avLst/>
            <a:gdLst/>
            <a:ahLst/>
            <a:cxnLst/>
            <a:rect l="l" t="t" r="r" b="b"/>
            <a:pathLst>
              <a:path w="138430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5522456" y="959202"/>
            <a:ext cx="94384" cy="0"/>
          </a:xfrm>
          <a:custGeom>
            <a:avLst/>
            <a:gdLst/>
            <a:ahLst/>
            <a:cxnLst/>
            <a:rect l="l" t="t" r="r" b="b"/>
            <a:pathLst>
              <a:path w="138430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5699751" y="959202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5877046" y="959202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6174070" y="959202"/>
            <a:ext cx="303934" cy="0"/>
          </a:xfrm>
          <a:custGeom>
            <a:avLst/>
            <a:gdLst/>
            <a:ahLst/>
            <a:cxnLst/>
            <a:rect l="l" t="t" r="r" b="b"/>
            <a:pathLst>
              <a:path w="445770">
                <a:moveTo>
                  <a:pt x="0" y="0"/>
                </a:moveTo>
                <a:lnTo>
                  <a:pt x="4455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6560837" y="959202"/>
            <a:ext cx="160193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56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6675856" y="976451"/>
            <a:ext cx="45027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6587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 txBox="1"/>
          <p:nvPr/>
        </p:nvSpPr>
        <p:spPr>
          <a:xfrm>
            <a:off x="5283864" y="813084"/>
            <a:ext cx="1634836" cy="245487"/>
          </a:xfrm>
          <a:prstGeom prst="rect">
            <a:avLst/>
          </a:prstGeom>
        </p:spPr>
        <p:txBody>
          <a:bodyPr vert="horz" wrap="square" lIns="0" tIns="22514" rIns="0" bIns="0" rtlCol="0">
            <a:spAutoFit/>
          </a:bodyPr>
          <a:lstStyle/>
          <a:p>
            <a:pPr marL="10391">
              <a:spcBef>
                <a:spcPts val="177"/>
              </a:spcBef>
              <a:tabLst>
                <a:tab pos="240283" algn="l"/>
                <a:tab pos="415625" algn="l"/>
                <a:tab pos="1020447" algn="l"/>
                <a:tab pos="1335196" algn="l"/>
              </a:tabLst>
            </a:pPr>
            <a:r>
              <a:rPr sz="682" spc="-68" dirty="0">
                <a:latin typeface="DejaVu Serif"/>
                <a:cs typeface="DejaVu Serif"/>
              </a:rPr>
              <a:t>dy	dy	du   </a:t>
            </a:r>
            <a:r>
              <a:rPr sz="682" spc="10" dirty="0">
                <a:latin typeface="DejaVu Serif"/>
                <a:cs typeface="DejaVu Serif"/>
              </a:rPr>
              <a:t> </a:t>
            </a:r>
            <a:r>
              <a:rPr sz="682" spc="-72" dirty="0">
                <a:latin typeface="DejaVu Serif"/>
                <a:cs typeface="DejaVu Serif"/>
              </a:rPr>
              <a:t>dv	</a:t>
            </a:r>
            <a:r>
              <a:rPr sz="682" spc="-3" dirty="0">
                <a:latin typeface="Times New Roman"/>
                <a:cs typeface="Times New Roman"/>
              </a:rPr>
              <a:t>1	1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12"/>
              </a:spcBef>
            </a:pP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1023" spc="215" baseline="38888" dirty="0">
                <a:latin typeface="Times New Roman"/>
                <a:cs typeface="Times New Roman"/>
              </a:rPr>
              <a:t>= </a:t>
            </a:r>
            <a:r>
              <a:rPr sz="682" spc="-68" dirty="0">
                <a:latin typeface="DejaVu Serif"/>
                <a:cs typeface="DejaVu Serif"/>
              </a:rPr>
              <a:t>du </a:t>
            </a:r>
            <a:r>
              <a:rPr sz="1023" spc="-46" baseline="38888" dirty="0">
                <a:latin typeface="DejaVu Sans"/>
                <a:cs typeface="DejaVu Sans"/>
              </a:rPr>
              <a:t>· </a:t>
            </a:r>
            <a:r>
              <a:rPr sz="682" spc="-72" dirty="0">
                <a:latin typeface="DejaVu Serif"/>
                <a:cs typeface="DejaVu Serif"/>
              </a:rPr>
              <a:t>dv </a:t>
            </a:r>
            <a:r>
              <a:rPr sz="1023" spc="-46" baseline="38888" dirty="0">
                <a:latin typeface="DejaVu Sans"/>
                <a:cs typeface="DejaVu Sans"/>
              </a:rPr>
              <a:t>· 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1023" spc="215" baseline="38888" dirty="0">
                <a:latin typeface="Times New Roman"/>
                <a:cs typeface="Times New Roman"/>
              </a:rPr>
              <a:t>= </a:t>
            </a:r>
            <a:r>
              <a:rPr sz="1023" spc="-66" baseline="38888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716" spc="5" baseline="23809" dirty="0">
                <a:latin typeface="Times New Roman"/>
                <a:cs typeface="Times New Roman"/>
              </a:rPr>
              <a:t>2 </a:t>
            </a:r>
            <a:r>
              <a:rPr sz="1023" spc="-46" baseline="38888" dirty="0">
                <a:latin typeface="DejaVu Sans"/>
                <a:cs typeface="DejaVu Sans"/>
              </a:rPr>
              <a:t>· </a:t>
            </a:r>
            <a:r>
              <a:rPr sz="682" spc="24" dirty="0">
                <a:latin typeface="Times New Roman"/>
                <a:cs typeface="Times New Roman"/>
              </a:rPr>
              <a:t>2</a:t>
            </a:r>
            <a:r>
              <a:rPr sz="1023" spc="35" baseline="38888" dirty="0">
                <a:latin typeface="DejaVu Sans"/>
                <a:cs typeface="DejaVu Sans"/>
              </a:rPr>
              <a:t>√</a:t>
            </a:r>
            <a:r>
              <a:rPr sz="682" spc="24" dirty="0">
                <a:latin typeface="DejaVu Serif"/>
                <a:cs typeface="DejaVu Serif"/>
              </a:rPr>
              <a:t>v </a:t>
            </a:r>
            <a:r>
              <a:rPr sz="1023" spc="-46" baseline="38888" dirty="0">
                <a:latin typeface="DejaVu Sans"/>
                <a:cs typeface="DejaVu Sans"/>
              </a:rPr>
              <a:t>·</a:t>
            </a:r>
            <a:r>
              <a:rPr sz="1023" spc="-199" baseline="38888" dirty="0">
                <a:latin typeface="DejaVu Sans"/>
                <a:cs typeface="DejaVu Sans"/>
              </a:rPr>
              <a:t> </a:t>
            </a:r>
            <a:r>
              <a:rPr sz="1023" spc="-15" baseline="38888" dirty="0">
                <a:latin typeface="Times New Roman"/>
                <a:cs typeface="Times New Roman"/>
              </a:rPr>
              <a:t>2</a:t>
            </a:r>
            <a:r>
              <a:rPr sz="1023" spc="-15" baseline="38888" dirty="0">
                <a:latin typeface="DejaVu Serif"/>
                <a:cs typeface="DejaVu Serif"/>
              </a:rPr>
              <a:t>x.</a:t>
            </a:r>
            <a:endParaRPr sz="1023" baseline="38888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1114" y="1048584"/>
            <a:ext cx="948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Times New Roman"/>
                <a:cs typeface="Times New Roman"/>
              </a:rPr>
              <a:t>so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29438" y="1109917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1732">
              <a:lnSpc>
                <a:spcPct val="113100"/>
              </a:lnSpc>
              <a:spcBef>
                <a:spcPts val="68"/>
              </a:spcBef>
            </a:pPr>
            <a:r>
              <a:rPr sz="682" u="sng" spc="-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 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33996" y="1160728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33996" y="1212492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62753" y="1294449"/>
            <a:ext cx="144173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89" dirty="0">
                <a:latin typeface="Times New Roman"/>
                <a:cs typeface="Times New Roman"/>
              </a:rPr>
              <a:t>=4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17491" y="1182298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29254" y="1109917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1732">
              <a:lnSpc>
                <a:spcPct val="113100"/>
              </a:lnSpc>
              <a:spcBef>
                <a:spcPts val="68"/>
              </a:spcBef>
            </a:pPr>
            <a:r>
              <a:rPr sz="682" u="sng" spc="-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 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33891" y="1160728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33891" y="1212492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62646" y="1294449"/>
            <a:ext cx="145473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u</a:t>
            </a:r>
            <a:r>
              <a:rPr sz="477" spc="89" dirty="0">
                <a:latin typeface="Times New Roman"/>
                <a:cs typeface="Times New Roman"/>
              </a:rPr>
              <a:t>=6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14267" y="1109918"/>
            <a:ext cx="175780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72301">
              <a:spcBef>
                <a:spcPts val="173"/>
              </a:spcBef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  <a:p>
            <a:pPr marL="74466" indent="-65807">
              <a:spcBef>
                <a:spcPts val="109"/>
              </a:spcBef>
              <a:buFont typeface="DejaVu Sans"/>
              <a:buChar char="·"/>
              <a:tabLst>
                <a:tab pos="74899" algn="l"/>
              </a:tabLst>
            </a:pPr>
            <a:r>
              <a:rPr sz="682" spc="-72" dirty="0">
                <a:latin typeface="DejaVu Serif"/>
                <a:cs typeface="DejaVu Serif"/>
              </a:rPr>
              <a:t>dv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82740" y="1160728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82740" y="1212492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11495" y="1294449"/>
            <a:ext cx="17578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7" dirty="0">
                <a:latin typeface="DejaVu Serif"/>
                <a:cs typeface="DejaVu Serif"/>
              </a:rPr>
              <a:t>v</a:t>
            </a:r>
            <a:r>
              <a:rPr sz="477" spc="68" dirty="0">
                <a:latin typeface="Times New Roman"/>
                <a:cs typeface="Times New Roman"/>
              </a:rPr>
              <a:t>=25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61782" y="1160728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61782" y="1212492"/>
            <a:ext cx="463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90539" y="1294449"/>
            <a:ext cx="144173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89" dirty="0">
                <a:latin typeface="Times New Roman"/>
                <a:cs typeface="Times New Roman"/>
              </a:rPr>
              <a:t>=4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93389" y="1109918"/>
            <a:ext cx="728663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74466">
              <a:spcBef>
                <a:spcPts val="173"/>
              </a:spcBef>
              <a:tabLst>
                <a:tab pos="528623" algn="l"/>
              </a:tabLst>
            </a:pP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dv</a:t>
            </a:r>
            <a:r>
              <a:rPr sz="682" spc="-72" dirty="0">
                <a:latin typeface="DejaVu Serif"/>
                <a:cs typeface="DejaVu Serif"/>
              </a:rPr>
              <a:t>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u="sng" spc="8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72301" indent="-63643">
              <a:spcBef>
                <a:spcPts val="109"/>
              </a:spcBef>
              <a:buFont typeface="DejaVu Sans"/>
              <a:buChar char="·"/>
              <a:tabLst>
                <a:tab pos="72734" algn="l"/>
              </a:tabLst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545277" y="1182298"/>
            <a:ext cx="53816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1023" spc="-5" baseline="-38888" dirty="0">
                <a:latin typeface="Times New Roman"/>
                <a:cs typeface="Times New Roman"/>
              </a:rPr>
              <a:t>7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1023" spc="-5" baseline="-38888" dirty="0">
                <a:latin typeface="Times New Roman"/>
                <a:cs typeface="Times New Roman"/>
              </a:rPr>
              <a:t>10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64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8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99530" y="1435447"/>
            <a:ext cx="5931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3" dirty="0">
                <a:latin typeface="Georgia"/>
                <a:cs typeface="Georgia"/>
              </a:rPr>
              <a:t>14.</a:t>
            </a:r>
            <a:r>
              <a:rPr sz="682" b="1" spc="17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511724" y="1672321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5061065" y="2041250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 txBox="1"/>
          <p:nvPr/>
        </p:nvSpPr>
        <p:spPr>
          <a:xfrm>
            <a:off x="3960607" y="1696457"/>
            <a:ext cx="1813214" cy="431453"/>
          </a:xfrm>
          <a:prstGeom prst="rect">
            <a:avLst/>
          </a:prstGeom>
        </p:spPr>
        <p:txBody>
          <a:bodyPr vert="horz" wrap="square" lIns="0" tIns="57583" rIns="0" bIns="0" rtlCol="0">
            <a:spAutoFit/>
          </a:bodyPr>
          <a:lstStyle/>
          <a:p>
            <a:pPr marL="109102">
              <a:spcBef>
                <a:spcPts val="453"/>
              </a:spcBef>
            </a:pPr>
            <a:r>
              <a:rPr sz="614" spc="-48" dirty="0">
                <a:latin typeface="Arial"/>
                <a:cs typeface="Arial"/>
              </a:rPr>
              <a:t>Say </a:t>
            </a:r>
            <a:r>
              <a:rPr sz="614" spc="-7" dirty="0">
                <a:latin typeface="Arial"/>
                <a:cs typeface="Arial"/>
              </a:rPr>
              <a:t>what </a:t>
            </a:r>
            <a:r>
              <a:rPr sz="614" spc="-31" dirty="0">
                <a:latin typeface="Arial"/>
                <a:cs typeface="Arial"/>
              </a:rPr>
              <a:t>plays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role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u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55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89"/>
              </a:spcBef>
            </a:pPr>
            <a:r>
              <a:rPr sz="614" b="1" dirty="0">
                <a:latin typeface="Arial"/>
                <a:cs typeface="Arial"/>
              </a:rPr>
              <a:t>150. </a:t>
            </a:r>
            <a:r>
              <a:rPr sz="614" spc="-27" dirty="0">
                <a:latin typeface="Arial"/>
                <a:cs typeface="Arial"/>
              </a:rPr>
              <a:t>Repeat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previous </a:t>
            </a:r>
            <a:r>
              <a:rPr sz="614" spc="-37" dirty="0">
                <a:latin typeface="Arial"/>
                <a:cs typeface="Arial"/>
              </a:rPr>
              <a:t>exercise</a:t>
            </a:r>
            <a:r>
              <a:rPr sz="614" spc="3" dirty="0">
                <a:latin typeface="Arial"/>
                <a:cs typeface="Arial"/>
              </a:rPr>
              <a:t> </a:t>
            </a:r>
            <a:r>
              <a:rPr sz="614" spc="7" dirty="0">
                <a:latin typeface="Arial"/>
                <a:cs typeface="Arial"/>
              </a:rPr>
              <a:t>with</a:t>
            </a:r>
            <a:endParaRPr sz="614">
              <a:latin typeface="Arial"/>
              <a:cs typeface="Arial"/>
            </a:endParaRPr>
          </a:p>
          <a:p>
            <a:pPr marL="716954">
              <a:spcBef>
                <a:spcPts val="307"/>
              </a:spcBef>
            </a:pP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920" spc="102" baseline="46296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35" baseline="41666" dirty="0">
                <a:latin typeface="Times New Roman"/>
                <a:cs typeface="Times New Roman"/>
              </a:rPr>
              <a:t>3</a:t>
            </a:r>
            <a:r>
              <a:rPr sz="614" spc="24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307304" y="2225473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 txBox="1"/>
          <p:nvPr/>
        </p:nvSpPr>
        <p:spPr>
          <a:xfrm>
            <a:off x="3960608" y="2204272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151. </a:t>
            </a:r>
            <a:r>
              <a:rPr sz="614" spc="-17" dirty="0">
                <a:latin typeface="Arial"/>
                <a:cs typeface="Arial"/>
              </a:rPr>
              <a:t>Alice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20" dirty="0">
                <a:latin typeface="Arial"/>
                <a:cs typeface="Arial"/>
              </a:rPr>
              <a:t>Bob </a:t>
            </a:r>
            <a:r>
              <a:rPr sz="614" spc="-14" dirty="0">
                <a:latin typeface="Arial"/>
                <a:cs typeface="Arial"/>
              </a:rPr>
              <a:t>differentiated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920" spc="102" baseline="46296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3 </a:t>
            </a:r>
            <a:r>
              <a:rPr sz="614" spc="3" dirty="0">
                <a:latin typeface="Arial"/>
                <a:cs typeface="Arial"/>
              </a:rPr>
              <a:t>with </a:t>
            </a:r>
            <a:r>
              <a:rPr sz="614" spc="-27" dirty="0">
                <a:latin typeface="Arial"/>
                <a:cs typeface="Arial"/>
              </a:rPr>
              <a:t>respect</a:t>
            </a:r>
            <a:endParaRPr sz="614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22225" y="2243220"/>
            <a:ext cx="83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3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197377" y="2327883"/>
            <a:ext cx="46326" cy="0"/>
          </a:xfrm>
          <a:custGeom>
            <a:avLst/>
            <a:gdLst/>
            <a:ahLst/>
            <a:cxnLst/>
            <a:rect l="l" t="t" r="r" b="b"/>
            <a:pathLst>
              <a:path w="67944">
                <a:moveTo>
                  <a:pt x="0" y="0"/>
                </a:moveTo>
                <a:lnTo>
                  <a:pt x="67348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 txBox="1"/>
          <p:nvPr/>
        </p:nvSpPr>
        <p:spPr>
          <a:xfrm>
            <a:off x="5708506" y="229206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61111" y="2299167"/>
            <a:ext cx="18885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136042" algn="l"/>
              </a:tabLst>
            </a:pPr>
            <a:r>
              <a:rPr sz="614" spc="7" dirty="0">
                <a:latin typeface="Arial"/>
                <a:cs typeface="Arial"/>
              </a:rPr>
              <a:t>to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17" dirty="0">
                <a:latin typeface="Arial"/>
                <a:cs typeface="Arial"/>
              </a:rPr>
              <a:t>differently.  Al</a:t>
            </a:r>
            <a:r>
              <a:rPr sz="614" u="sng" spc="-1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ice </a:t>
            </a:r>
            <a:r>
              <a:rPr sz="614" u="sng" spc="-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wr</a:t>
            </a:r>
            <a:r>
              <a:rPr sz="614" spc="-14" dirty="0">
                <a:latin typeface="Arial"/>
                <a:cs typeface="Arial"/>
              </a:rPr>
              <a:t>ote</a:t>
            </a:r>
            <a:r>
              <a:rPr sz="614" spc="-37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7" dirty="0">
                <a:latin typeface="DejaVu Serif"/>
                <a:cs typeface="DejaVu Serif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=	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1 </a:t>
            </a:r>
            <a:r>
              <a:rPr sz="614" spc="99" dirty="0">
                <a:latin typeface="Times New Roman"/>
                <a:cs typeface="Times New Roman"/>
              </a:rPr>
              <a:t>+</a:t>
            </a:r>
            <a:r>
              <a:rPr sz="614" spc="99" dirty="0">
                <a:latin typeface="DejaVu Serif"/>
                <a:cs typeface="DejaVu Serif"/>
              </a:rPr>
              <a:t>x</a:t>
            </a:r>
            <a:r>
              <a:rPr sz="614" spc="68" dirty="0">
                <a:latin typeface="DejaVu Serif"/>
                <a:cs typeface="DejaVu Serif"/>
              </a:rPr>
              <a:t> </a:t>
            </a:r>
            <a:r>
              <a:rPr sz="614" spc="-20" dirty="0">
                <a:latin typeface="Arial"/>
                <a:cs typeface="Arial"/>
              </a:rPr>
              <a:t>while</a:t>
            </a:r>
            <a:endParaRPr sz="614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07875" y="2333405"/>
            <a:ext cx="75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19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61114" y="2394062"/>
            <a:ext cx="1889847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  <a:tabLst>
                <a:tab pos="621706" algn="l"/>
              </a:tabLst>
            </a:pPr>
            <a:r>
              <a:rPr sz="614" spc="-7" dirty="0">
                <a:latin typeface="Arial"/>
                <a:cs typeface="Arial"/>
              </a:rPr>
              <a:t>Bob  </a:t>
            </a:r>
            <a:r>
              <a:rPr sz="614" spc="-3" dirty="0">
                <a:latin typeface="Arial"/>
                <a:cs typeface="Arial"/>
              </a:rPr>
              <a:t>wrote</a:t>
            </a:r>
            <a:r>
              <a:rPr sz="614" spc="-24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41" dirty="0">
                <a:latin typeface="DejaVu Serif"/>
                <a:cs typeface="DejaVu Serif"/>
              </a:rPr>
              <a:t> </a:t>
            </a:r>
            <a:r>
              <a:rPr sz="614" spc="150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44" dirty="0">
                <a:latin typeface="DejaVu Serif"/>
                <a:cs typeface="DejaVu Serif"/>
              </a:rPr>
              <a:t>v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44" dirty="0">
                <a:latin typeface="DejaVu Serif"/>
                <a:cs typeface="DejaVu Serif"/>
              </a:rPr>
              <a:t>v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37037" dirty="0">
                <a:latin typeface="Times New Roman"/>
                <a:cs typeface="Times New Roman"/>
              </a:rPr>
              <a:t>3</a:t>
            </a:r>
            <a:r>
              <a:rPr sz="614" spc="31" dirty="0">
                <a:latin typeface="Arial"/>
                <a:cs typeface="Arial"/>
              </a:rPr>
              <a:t>. </a:t>
            </a:r>
            <a:r>
              <a:rPr sz="614" spc="-17" dirty="0">
                <a:latin typeface="Arial"/>
                <a:cs typeface="Arial"/>
              </a:rPr>
              <a:t>Assuming </a:t>
            </a:r>
            <a:r>
              <a:rPr sz="614" spc="-7" dirty="0">
                <a:latin typeface="Arial"/>
                <a:cs typeface="Arial"/>
              </a:rPr>
              <a:t>neither  </a:t>
            </a:r>
            <a:r>
              <a:rPr sz="614" spc="-37" dirty="0">
                <a:latin typeface="Arial"/>
                <a:cs typeface="Arial"/>
              </a:rPr>
              <a:t>one </a:t>
            </a:r>
            <a:r>
              <a:rPr sz="614" spc="-34" dirty="0">
                <a:latin typeface="Arial"/>
                <a:cs typeface="Arial"/>
              </a:rPr>
              <a:t>made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mistake, </a:t>
            </a:r>
            <a:r>
              <a:rPr sz="614" spc="-10" dirty="0">
                <a:latin typeface="Arial"/>
                <a:cs typeface="Arial"/>
              </a:rPr>
              <a:t>did </a:t>
            </a:r>
            <a:r>
              <a:rPr sz="614" spc="-14" dirty="0">
                <a:latin typeface="Arial"/>
                <a:cs typeface="Arial"/>
              </a:rPr>
              <a:t>they get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48" dirty="0">
                <a:latin typeface="Arial"/>
                <a:cs typeface="Arial"/>
              </a:rPr>
              <a:t>same</a:t>
            </a:r>
            <a:r>
              <a:rPr sz="614" spc="-7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answer?</a:t>
            </a:r>
            <a:endParaRPr sz="614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545264" y="2731527"/>
            <a:ext cx="86591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97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5835976" y="2731527"/>
            <a:ext cx="8745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7990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 txBox="1"/>
          <p:nvPr/>
        </p:nvSpPr>
        <p:spPr>
          <a:xfrm>
            <a:off x="3960607" y="2664632"/>
            <a:ext cx="200458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152. </a:t>
            </a:r>
            <a:r>
              <a:rPr sz="614" spc="3" dirty="0">
                <a:latin typeface="Arial"/>
                <a:cs typeface="Arial"/>
              </a:rPr>
              <a:t>Let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3" dirty="0">
                <a:latin typeface="DejaVu Serif"/>
                <a:cs typeface="DejaVu Serif"/>
              </a:rPr>
              <a:t>u</a:t>
            </a:r>
            <a:r>
              <a:rPr sz="614" spc="5" baseline="37037" dirty="0">
                <a:latin typeface="Times New Roman"/>
                <a:cs typeface="Times New Roman"/>
              </a:rPr>
              <a:t>3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10" dirty="0">
                <a:latin typeface="Times New Roman"/>
                <a:cs typeface="Times New Roman"/>
              </a:rPr>
              <a:t>1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3</a:t>
            </a:r>
            <a:r>
              <a:rPr sz="614" spc="10" dirty="0">
                <a:latin typeface="DejaVu Serif"/>
                <a:cs typeface="DejaVu Serif"/>
              </a:rPr>
              <a:t>x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Times New Roman"/>
                <a:cs typeface="Times New Roman"/>
              </a:rPr>
              <a:t>7</a:t>
            </a:r>
            <a:r>
              <a:rPr sz="614" spc="7" dirty="0">
                <a:latin typeface="Arial"/>
                <a:cs typeface="Arial"/>
              </a:rPr>
              <a:t>.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920" spc="-82" baseline="37037" dirty="0">
                <a:latin typeface="DejaVu Serif"/>
                <a:cs typeface="DejaVu Serif"/>
              </a:rPr>
              <a:t>dy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920" spc="-82" baseline="37037" dirty="0">
                <a:latin typeface="DejaVu Serif"/>
                <a:cs typeface="DejaVu Serif"/>
              </a:rPr>
              <a:t>dy</a:t>
            </a:r>
            <a:r>
              <a:rPr sz="920" spc="-117" baseline="37037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61114" y="2717288"/>
            <a:ext cx="1888115" cy="25670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20348" algn="r">
              <a:lnSpc>
                <a:spcPts val="614"/>
              </a:lnSpc>
              <a:spcBef>
                <a:spcPts val="65"/>
              </a:spcBef>
              <a:tabLst>
                <a:tab pos="290504" algn="l"/>
              </a:tabLst>
            </a:pPr>
            <a:r>
              <a:rPr sz="614" spc="-31" dirty="0">
                <a:latin typeface="DejaVu Serif"/>
                <a:cs typeface="DejaVu Serif"/>
              </a:rPr>
              <a:t>dx	</a:t>
            </a:r>
            <a:r>
              <a:rPr sz="614" spc="-51" dirty="0">
                <a:latin typeface="DejaVu Serif"/>
                <a:cs typeface="DejaVu Serif"/>
              </a:rPr>
              <a:t>du</a:t>
            </a:r>
            <a:endParaRPr sz="614">
              <a:latin typeface="DejaVu Serif"/>
              <a:cs typeface="DejaVu Serif"/>
            </a:endParaRPr>
          </a:p>
          <a:p>
            <a:pPr marR="3464" algn="r">
              <a:lnSpc>
                <a:spcPts val="614"/>
              </a:lnSpc>
            </a:pPr>
            <a:r>
              <a:rPr sz="614" spc="-41" dirty="0">
                <a:latin typeface="Arial"/>
                <a:cs typeface="Arial"/>
              </a:rPr>
              <a:t>Express 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former </a:t>
            </a: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7" dirty="0">
                <a:latin typeface="Arial"/>
                <a:cs typeface="Arial"/>
              </a:rPr>
              <a:t>terms 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4" dirty="0">
                <a:latin typeface="Arial"/>
                <a:cs typeface="Arial"/>
              </a:rPr>
              <a:t>and 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latter </a:t>
            </a:r>
            <a:r>
              <a:rPr sz="614" spc="-3" dirty="0">
                <a:latin typeface="Arial"/>
                <a:cs typeface="Arial"/>
              </a:rPr>
              <a:t>in</a:t>
            </a:r>
            <a:r>
              <a:rPr sz="614" spc="116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terms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0"/>
              </a:spcBef>
            </a:pPr>
            <a:r>
              <a:rPr sz="614" spc="-3" dirty="0">
                <a:latin typeface="Arial"/>
                <a:cs typeface="Arial"/>
              </a:rPr>
              <a:t>of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u</a:t>
            </a:r>
            <a:r>
              <a:rPr sz="614" spc="-1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023823" y="3046164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 txBox="1"/>
          <p:nvPr/>
        </p:nvSpPr>
        <p:spPr>
          <a:xfrm>
            <a:off x="3960608" y="3017447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153. </a:t>
            </a:r>
            <a:r>
              <a:rPr sz="614" spc="-31" dirty="0">
                <a:latin typeface="Arial"/>
                <a:cs typeface="Arial"/>
              </a:rPr>
              <a:t>Suppose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920" spc="71" baseline="40123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DejaVu Serif"/>
                <a:cs typeface="DejaVu Serif"/>
              </a:rPr>
              <a:t>x</a:t>
            </a:r>
            <a:r>
              <a:rPr sz="614" spc="48" dirty="0">
                <a:latin typeface="Arial"/>
                <a:cs typeface="Arial"/>
              </a:rPr>
              <a:t>, 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1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37037" dirty="0">
                <a:latin typeface="Times New Roman"/>
                <a:cs typeface="Times New Roman"/>
              </a:rPr>
              <a:t>2</a:t>
            </a:r>
            <a:r>
              <a:rPr sz="614" spc="31" dirty="0">
                <a:latin typeface="Arial"/>
                <a:cs typeface="Arial"/>
              </a:rPr>
              <a:t>, </a:t>
            </a:r>
            <a:r>
              <a:rPr sz="614" spc="17" dirty="0">
                <a:latin typeface="DejaVu Serif"/>
                <a:cs typeface="DejaVu Serif"/>
              </a:rPr>
              <a:t>v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37" dirty="0">
                <a:latin typeface="Times New Roman"/>
                <a:cs typeface="Times New Roman"/>
              </a:rPr>
              <a:t> </a:t>
            </a:r>
            <a:r>
              <a:rPr sz="614" spc="150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61114" y="3112342"/>
            <a:ext cx="189937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51" dirty="0">
                <a:latin typeface="DejaVu Sans"/>
                <a:cs typeface="DejaVu Sans"/>
              </a:rPr>
              <a:t>◦ </a:t>
            </a:r>
            <a:r>
              <a:rPr sz="614" dirty="0">
                <a:latin typeface="DejaVu Serif"/>
                <a:cs typeface="DejaVu Serif"/>
              </a:rPr>
              <a:t>g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x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dirty="0">
                <a:latin typeface="Arial"/>
                <a:cs typeface="Arial"/>
              </a:rPr>
              <a:t>, </a:t>
            </a:r>
            <a:r>
              <a:rPr sz="614" spc="3" dirty="0">
                <a:latin typeface="DejaVu Serif"/>
                <a:cs typeface="DejaVu Serif"/>
              </a:rPr>
              <a:t>w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-95" dirty="0">
                <a:latin typeface="DejaVu Serif"/>
                <a:cs typeface="DejaVu Serif"/>
              </a:rPr>
              <a:t>g </a:t>
            </a:r>
            <a:r>
              <a:rPr sz="614" spc="-51" dirty="0">
                <a:latin typeface="DejaVu Sans"/>
                <a:cs typeface="DejaVu Sans"/>
              </a:rPr>
              <a:t>◦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Arial"/>
                <a:cs typeface="Arial"/>
              </a:rPr>
              <a:t>. </a:t>
            </a:r>
            <a:r>
              <a:rPr sz="614" spc="-17" dirty="0">
                <a:latin typeface="Arial"/>
                <a:cs typeface="Arial"/>
              </a:rPr>
              <a:t>Find </a:t>
            </a:r>
            <a:r>
              <a:rPr sz="614" spc="-24" dirty="0">
                <a:latin typeface="Arial"/>
                <a:cs typeface="Arial"/>
              </a:rPr>
              <a:t>formulas </a:t>
            </a:r>
            <a:r>
              <a:rPr sz="614" spc="-14" dirty="0">
                <a:latin typeface="Arial"/>
                <a:cs typeface="Arial"/>
              </a:rPr>
              <a:t>for </a:t>
            </a:r>
            <a:r>
              <a:rPr sz="614" spc="10" dirty="0">
                <a:latin typeface="DejaVu Serif"/>
                <a:cs typeface="DejaVu Serif"/>
              </a:rPr>
              <a:t>v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Arial"/>
                <a:cs typeface="Arial"/>
              </a:rPr>
              <a:t>,</a:t>
            </a:r>
            <a:r>
              <a:rPr sz="614" spc="-27" dirty="0">
                <a:latin typeface="Arial"/>
                <a:cs typeface="Arial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w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3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61114" y="3207237"/>
            <a:ext cx="59747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7" dirty="0">
                <a:latin typeface="DejaVu Serif"/>
                <a:cs typeface="DejaVu Serif"/>
              </a:rPr>
              <a:t>v</a:t>
            </a:r>
            <a:r>
              <a:rPr sz="614" i="1" spc="41" baseline="37037" dirty="0">
                <a:latin typeface="Arial"/>
                <a:cs typeface="Arial"/>
              </a:rPr>
              <a:t>j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7" dirty="0">
                <a:latin typeface="Arial"/>
                <a:cs typeface="Arial"/>
              </a:rPr>
              <a:t>,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-3" dirty="0">
                <a:latin typeface="Arial"/>
                <a:cs typeface="Arial"/>
              </a:rPr>
              <a:t> </a:t>
            </a:r>
            <a:r>
              <a:rPr sz="614" spc="20" dirty="0">
                <a:latin typeface="DejaVu Serif"/>
                <a:cs typeface="DejaVu Serif"/>
              </a:rPr>
              <a:t>w</a:t>
            </a:r>
            <a:r>
              <a:rPr sz="614" i="1" spc="30" baseline="37037" dirty="0">
                <a:latin typeface="Arial"/>
                <a:cs typeface="Arial"/>
              </a:rPr>
              <a:t>j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60608" y="3319101"/>
            <a:ext cx="1402339" cy="298468"/>
          </a:xfrm>
          <a:prstGeom prst="rect">
            <a:avLst/>
          </a:prstGeom>
        </p:spPr>
        <p:txBody>
          <a:bodyPr vert="horz" wrap="square" lIns="0" tIns="57583" rIns="0" bIns="0" rtlCol="0">
            <a:spAutoFit/>
          </a:bodyPr>
          <a:lstStyle/>
          <a:p>
            <a:pPr marL="264095">
              <a:spcBef>
                <a:spcPts val="453"/>
              </a:spcBef>
            </a:pPr>
            <a:r>
              <a:rPr sz="614" spc="-20" dirty="0">
                <a:latin typeface="Arial"/>
                <a:cs typeface="Arial"/>
              </a:rPr>
              <a:t>Compute </a:t>
            </a:r>
            <a:r>
              <a:rPr sz="614" spc="-10" dirty="0">
                <a:latin typeface="Arial"/>
                <a:cs typeface="Arial"/>
              </a:rPr>
              <a:t>the following</a:t>
            </a:r>
            <a:r>
              <a:rPr sz="614" spc="-17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derivatives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89"/>
              </a:spcBef>
            </a:pPr>
            <a:r>
              <a:rPr sz="614" b="1" dirty="0">
                <a:latin typeface="Arial"/>
                <a:cs typeface="Arial"/>
              </a:rPr>
              <a:t>154.</a:t>
            </a:r>
            <a:r>
              <a:rPr sz="614" b="1" spc="8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sin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1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3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60607" y="3670879"/>
            <a:ext cx="65246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155.</a:t>
            </a:r>
            <a:r>
              <a:rPr sz="614" b="1" spc="72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920" spc="-66" baseline="37037" dirty="0">
                <a:latin typeface="DejaVu Serif"/>
                <a:cs typeface="DejaVu Serif"/>
              </a:rPr>
              <a:t>π</a:t>
            </a:r>
            <a:endParaRPr sz="920" baseline="37037">
              <a:latin typeface="DejaVu Serif"/>
              <a:cs typeface="DejaVu Serif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558656" y="3737765"/>
            <a:ext cx="48491" cy="0"/>
          </a:xfrm>
          <a:custGeom>
            <a:avLst/>
            <a:gdLst/>
            <a:ahLst/>
            <a:cxnLst/>
            <a:rect l="l" t="t" r="r" b="b"/>
            <a:pathLst>
              <a:path w="71119">
                <a:moveTo>
                  <a:pt x="0" y="0"/>
                </a:moveTo>
                <a:lnTo>
                  <a:pt x="7106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 txBox="1"/>
          <p:nvPr/>
        </p:nvSpPr>
        <p:spPr>
          <a:xfrm>
            <a:off x="3960608" y="3702024"/>
            <a:ext cx="850756" cy="244840"/>
          </a:xfrm>
          <a:prstGeom prst="rect">
            <a:avLst/>
          </a:prstGeom>
        </p:spPr>
        <p:txBody>
          <a:bodyPr vert="horz" wrap="square" lIns="0" tIns="29874" rIns="0" bIns="0" rtlCol="0">
            <a:spAutoFit/>
          </a:bodyPr>
          <a:lstStyle/>
          <a:p>
            <a:pPr marR="200020" algn="r">
              <a:spcBef>
                <a:spcPts val="23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166"/>
              </a:spcBef>
            </a:pPr>
            <a:r>
              <a:rPr sz="614" b="1" dirty="0">
                <a:latin typeface="Arial"/>
                <a:cs typeface="Arial"/>
              </a:rPr>
              <a:t>156.</a:t>
            </a:r>
            <a:r>
              <a:rPr sz="614" b="1" spc="78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sin(cos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3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60608" y="4030639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157.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438728" y="3980425"/>
            <a:ext cx="20565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</a:t>
            </a:r>
            <a:endParaRPr sz="614" baseline="37037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447387" y="4097525"/>
            <a:ext cx="192665" cy="0"/>
          </a:xfrm>
          <a:custGeom>
            <a:avLst/>
            <a:gdLst/>
            <a:ahLst/>
            <a:cxnLst/>
            <a:rect l="l" t="t" r="r" b="b"/>
            <a:pathLst>
              <a:path w="282575">
                <a:moveTo>
                  <a:pt x="0" y="0"/>
                </a:moveTo>
                <a:lnTo>
                  <a:pt x="282257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 txBox="1"/>
          <p:nvPr/>
        </p:nvSpPr>
        <p:spPr>
          <a:xfrm>
            <a:off x="4494362" y="4061006"/>
            <a:ext cx="94384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10" baseline="-15432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45395" y="4230961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 txBox="1"/>
          <p:nvPr/>
        </p:nvSpPr>
        <p:spPr>
          <a:xfrm>
            <a:off x="3960608" y="4221295"/>
            <a:ext cx="90790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158.</a:t>
            </a:r>
            <a:r>
              <a:rPr sz="614" b="1" spc="78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51" dirty="0">
                <a:latin typeface="Times New Roman"/>
                <a:cs typeface="Times New Roman"/>
              </a:rPr>
              <a:t>tan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920" spc="220" baseline="52469" dirty="0">
                <a:latin typeface="Arial"/>
                <a:cs typeface="Arial"/>
              </a:rPr>
              <a:t>√</a:t>
            </a:r>
            <a:r>
              <a:rPr sz="614" spc="147" dirty="0">
                <a:latin typeface="Times New Roman"/>
                <a:cs typeface="Times New Roman"/>
              </a:rPr>
              <a:t>1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5</a:t>
            </a:fld>
            <a:endParaRPr spc="31" dirty="0"/>
          </a:p>
        </p:txBody>
      </p:sp>
      <p:sp>
        <p:nvSpPr>
          <p:cNvPr id="64" name="object 64"/>
          <p:cNvSpPr txBox="1"/>
          <p:nvPr/>
        </p:nvSpPr>
        <p:spPr>
          <a:xfrm>
            <a:off x="3960607" y="4367807"/>
            <a:ext cx="2004580" cy="172634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15173" indent="-206514">
              <a:spcBef>
                <a:spcPts val="65"/>
              </a:spcBef>
              <a:buFont typeface="Arial"/>
              <a:buAutoNum type="arabicPeriod" startAt="159"/>
              <a:tabLst>
                <a:tab pos="215606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cos</a:t>
            </a:r>
            <a:r>
              <a:rPr sz="614" spc="20" baseline="41666" dirty="0">
                <a:latin typeface="Times New Roman"/>
                <a:cs typeface="Times New Roman"/>
              </a:rPr>
              <a:t>2</a:t>
            </a:r>
            <a:r>
              <a:rPr sz="614" spc="51" baseline="41666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endParaRPr sz="614" baseline="41666">
              <a:latin typeface="Times New Roman"/>
              <a:cs typeface="Times New Roman"/>
            </a:endParaRPr>
          </a:p>
          <a:p>
            <a:pPr marL="215173" indent="-206514">
              <a:spcBef>
                <a:spcPts val="682"/>
              </a:spcBef>
              <a:buFont typeface="Arial"/>
              <a:buAutoNum type="arabicPeriod" startAt="159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5638" marR="3464" indent="158024" algn="just">
              <a:lnSpc>
                <a:spcPct val="101499"/>
              </a:lnSpc>
              <a:spcBef>
                <a:spcPts val="228"/>
              </a:spcBef>
            </a:pPr>
            <a:r>
              <a:rPr sz="614" spc="-7" dirty="0">
                <a:latin typeface="Arial"/>
                <a:cs typeface="Arial"/>
              </a:rPr>
              <a:t>Moe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7" dirty="0">
                <a:latin typeface="Arial"/>
                <a:cs typeface="Arial"/>
              </a:rPr>
              <a:t>pouring </a:t>
            </a:r>
            <a:r>
              <a:rPr sz="614" spc="-10" dirty="0">
                <a:latin typeface="Arial"/>
                <a:cs typeface="Arial"/>
              </a:rPr>
              <a:t>water </a:t>
            </a:r>
            <a:r>
              <a:rPr sz="614" spc="10" dirty="0">
                <a:latin typeface="Arial"/>
                <a:cs typeface="Arial"/>
              </a:rPr>
              <a:t>into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27" dirty="0">
                <a:latin typeface="Arial"/>
                <a:cs typeface="Arial"/>
              </a:rPr>
              <a:t>glass. </a:t>
            </a:r>
            <a:r>
              <a:rPr sz="614" spc="31" dirty="0">
                <a:latin typeface="Arial"/>
                <a:cs typeface="Arial"/>
              </a:rPr>
              <a:t>At </a:t>
            </a:r>
            <a:r>
              <a:rPr sz="614" spc="3" dirty="0">
                <a:latin typeface="Arial"/>
                <a:cs typeface="Arial"/>
              </a:rPr>
              <a:t>time </a:t>
            </a:r>
            <a:r>
              <a:rPr sz="614" spc="-20" dirty="0">
                <a:latin typeface="DejaVu Serif"/>
                <a:cs typeface="DejaVu Serif"/>
              </a:rPr>
              <a:t>t </a:t>
            </a:r>
            <a:r>
              <a:rPr sz="614" spc="-20" dirty="0">
                <a:latin typeface="Arial"/>
                <a:cs typeface="Arial"/>
              </a:rPr>
              <a:t>(sec-  </a:t>
            </a:r>
            <a:r>
              <a:rPr sz="614" spc="-17" dirty="0">
                <a:latin typeface="Arial"/>
                <a:cs typeface="Arial"/>
              </a:rPr>
              <a:t>onds) </a:t>
            </a:r>
            <a:r>
              <a:rPr sz="614" spc="-7" dirty="0">
                <a:latin typeface="Arial"/>
                <a:cs typeface="Arial"/>
              </a:rPr>
              <a:t>the height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water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37" dirty="0">
                <a:latin typeface="Arial"/>
                <a:cs typeface="Arial"/>
              </a:rPr>
              <a:t>glass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7" dirty="0">
                <a:latin typeface="DejaVu Serif"/>
                <a:cs typeface="DejaVu Serif"/>
              </a:rPr>
              <a:t>h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t</a:t>
            </a:r>
            <a:r>
              <a:rPr sz="614" spc="7" dirty="0">
                <a:latin typeface="Times New Roman"/>
                <a:cs typeface="Times New Roman"/>
              </a:rPr>
              <a:t>) </a:t>
            </a:r>
            <a:r>
              <a:rPr sz="614" spc="7" dirty="0">
                <a:latin typeface="Arial"/>
                <a:cs typeface="Arial"/>
              </a:rPr>
              <a:t>(inch). 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61" dirty="0">
                <a:latin typeface="Times New Roman"/>
                <a:cs typeface="Times New Roman"/>
              </a:rPr>
              <a:t>ACME </a:t>
            </a:r>
            <a:r>
              <a:rPr sz="614" spc="-37" dirty="0">
                <a:latin typeface="Arial"/>
                <a:cs typeface="Arial"/>
              </a:rPr>
              <a:t>glass </a:t>
            </a:r>
            <a:r>
              <a:rPr sz="614" spc="-24" dirty="0">
                <a:latin typeface="Arial"/>
                <a:cs typeface="Arial"/>
              </a:rPr>
              <a:t>company, </a:t>
            </a:r>
            <a:r>
              <a:rPr sz="614" spc="-10" dirty="0">
                <a:latin typeface="Arial"/>
                <a:cs typeface="Arial"/>
              </a:rPr>
              <a:t>which </a:t>
            </a:r>
            <a:r>
              <a:rPr sz="614" spc="-31" dirty="0">
                <a:latin typeface="Arial"/>
                <a:cs typeface="Arial"/>
              </a:rPr>
              <a:t>made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glass, </a:t>
            </a:r>
            <a:r>
              <a:rPr sz="614" spc="-51" dirty="0">
                <a:latin typeface="Arial"/>
                <a:cs typeface="Arial"/>
              </a:rPr>
              <a:t>says 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volume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glass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7" dirty="0">
                <a:latin typeface="Arial"/>
                <a:cs typeface="Arial"/>
              </a:rPr>
              <a:t>height </a:t>
            </a:r>
            <a:r>
              <a:rPr sz="614" spc="-34" dirty="0">
                <a:latin typeface="DejaVu Serif"/>
                <a:cs typeface="DejaVu Serif"/>
              </a:rPr>
              <a:t>h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1</a:t>
            </a:r>
            <a:r>
              <a:rPr sz="614" dirty="0">
                <a:latin typeface="DejaVu Serif"/>
                <a:cs typeface="DejaVu Serif"/>
              </a:rPr>
              <a:t>.</a:t>
            </a:r>
            <a:r>
              <a:rPr sz="614" dirty="0">
                <a:latin typeface="Times New Roman"/>
                <a:cs typeface="Times New Roman"/>
              </a:rPr>
              <a:t>2 </a:t>
            </a:r>
            <a:r>
              <a:rPr sz="614" spc="3" dirty="0">
                <a:latin typeface="DejaVu Serif"/>
                <a:cs typeface="DejaVu Serif"/>
              </a:rPr>
              <a:t>h</a:t>
            </a:r>
            <a:r>
              <a:rPr sz="614" spc="5" baseline="37037" dirty="0">
                <a:latin typeface="Times New Roman"/>
                <a:cs typeface="Times New Roman"/>
              </a:rPr>
              <a:t>2  </a:t>
            </a:r>
            <a:r>
              <a:rPr sz="614" spc="7" dirty="0">
                <a:latin typeface="Arial"/>
                <a:cs typeface="Arial"/>
              </a:rPr>
              <a:t>(fluid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ounces).</a:t>
            </a:r>
            <a:endParaRPr sz="614">
              <a:latin typeface="Arial"/>
              <a:cs typeface="Arial"/>
            </a:endParaRPr>
          </a:p>
          <a:p>
            <a:pPr marL="109102" marR="16019" lvl="1" indent="154993" algn="just">
              <a:lnSpc>
                <a:spcPct val="101499"/>
              </a:lnSpc>
              <a:spcBef>
                <a:spcPts val="228"/>
              </a:spcBef>
              <a:buFont typeface="Arial"/>
              <a:buAutoNum type="alphaLcParenBoth"/>
              <a:tabLst>
                <a:tab pos="398308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water </a:t>
            </a:r>
            <a:r>
              <a:rPr sz="614" spc="-10" dirty="0">
                <a:latin typeface="Arial"/>
                <a:cs typeface="Arial"/>
              </a:rPr>
              <a:t>height </a:t>
            </a: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7" dirty="0">
                <a:latin typeface="Arial"/>
                <a:cs typeface="Arial"/>
              </a:rPr>
              <a:t>glass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rising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7" dirty="0">
                <a:latin typeface="Times New Roman"/>
                <a:cs typeface="Times New Roman"/>
              </a:rPr>
              <a:t>2 </a:t>
            </a:r>
            <a:r>
              <a:rPr sz="614" spc="-14" dirty="0">
                <a:latin typeface="Arial"/>
                <a:cs typeface="Arial"/>
              </a:rPr>
              <a:t>inch  </a:t>
            </a:r>
            <a:r>
              <a:rPr sz="614" spc="-24" dirty="0">
                <a:latin typeface="Arial"/>
                <a:cs typeface="Arial"/>
              </a:rPr>
              <a:t>per </a:t>
            </a:r>
            <a:r>
              <a:rPr sz="614" spc="-44" dirty="0">
                <a:latin typeface="Arial"/>
                <a:cs typeface="Arial"/>
              </a:rPr>
              <a:t>second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moment </a:t>
            </a:r>
            <a:r>
              <a:rPr sz="614" spc="7" dirty="0">
                <a:latin typeface="Arial"/>
                <a:cs typeface="Arial"/>
              </a:rPr>
              <a:t>that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height </a:t>
            </a:r>
            <a:r>
              <a:rPr sz="614" spc="-34" dirty="0">
                <a:latin typeface="Arial"/>
                <a:cs typeface="Arial"/>
              </a:rPr>
              <a:t>is </a:t>
            </a:r>
            <a:r>
              <a:rPr sz="614" dirty="0">
                <a:latin typeface="Times New Roman"/>
                <a:cs typeface="Times New Roman"/>
              </a:rPr>
              <a:t>2 </a:t>
            </a:r>
            <a:r>
              <a:rPr sz="614" spc="-17" dirty="0">
                <a:latin typeface="Arial"/>
                <a:cs typeface="Arial"/>
              </a:rPr>
              <a:t>inch. </a:t>
            </a:r>
            <a:r>
              <a:rPr sz="614" spc="-27" dirty="0">
                <a:latin typeface="Arial"/>
                <a:cs typeface="Arial"/>
              </a:rPr>
              <a:t>How  </a:t>
            </a:r>
            <a:r>
              <a:rPr sz="614" spc="-10" dirty="0">
                <a:latin typeface="Arial"/>
                <a:cs typeface="Arial"/>
              </a:rPr>
              <a:t>fast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Moe </a:t>
            </a:r>
            <a:r>
              <a:rPr sz="614" spc="-10" dirty="0">
                <a:latin typeface="Arial"/>
                <a:cs typeface="Arial"/>
              </a:rPr>
              <a:t>pouring </a:t>
            </a:r>
            <a:r>
              <a:rPr sz="614" spc="-14" dirty="0">
                <a:latin typeface="Arial"/>
                <a:cs typeface="Arial"/>
              </a:rPr>
              <a:t>water </a:t>
            </a:r>
            <a:r>
              <a:rPr sz="614" spc="3" dirty="0">
                <a:latin typeface="Arial"/>
                <a:cs typeface="Arial"/>
              </a:rPr>
              <a:t>into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27" dirty="0">
                <a:latin typeface="Arial"/>
                <a:cs typeface="Arial"/>
              </a:rPr>
              <a:t> </a:t>
            </a:r>
            <a:r>
              <a:rPr sz="614" spc="-41" dirty="0">
                <a:latin typeface="Arial"/>
                <a:cs typeface="Arial"/>
              </a:rPr>
              <a:t>glass?</a:t>
            </a:r>
            <a:endParaRPr sz="614">
              <a:latin typeface="Arial"/>
              <a:cs typeface="Arial"/>
            </a:endParaRPr>
          </a:p>
          <a:p>
            <a:pPr marL="109102" marR="17318" lvl="1" indent="154993" algn="just">
              <a:lnSpc>
                <a:spcPct val="101499"/>
              </a:lnSpc>
              <a:spcBef>
                <a:spcPts val="232"/>
              </a:spcBef>
              <a:buFont typeface="Arial"/>
              <a:buAutoNum type="alphaLcParenBoth"/>
              <a:tabLst>
                <a:tab pos="409564" algn="l"/>
              </a:tabLst>
            </a:pP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7" dirty="0">
                <a:latin typeface="Arial"/>
                <a:cs typeface="Arial"/>
              </a:rPr>
              <a:t>Moe </a:t>
            </a:r>
            <a:r>
              <a:rPr sz="614" spc="-17" dirty="0">
                <a:latin typeface="Arial"/>
                <a:cs typeface="Arial"/>
              </a:rPr>
              <a:t>pours </a:t>
            </a:r>
            <a:r>
              <a:rPr sz="614" spc="-10" dirty="0">
                <a:latin typeface="Arial"/>
                <a:cs typeface="Arial"/>
              </a:rPr>
              <a:t>water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rate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10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Arial"/>
                <a:cs typeface="Arial"/>
              </a:rPr>
              <a:t>ounce </a:t>
            </a:r>
            <a:r>
              <a:rPr sz="614" spc="-14" dirty="0">
                <a:latin typeface="Arial"/>
                <a:cs typeface="Arial"/>
              </a:rPr>
              <a:t>per  </a:t>
            </a:r>
            <a:r>
              <a:rPr sz="614" spc="-37" dirty="0">
                <a:latin typeface="Arial"/>
                <a:cs typeface="Arial"/>
              </a:rPr>
              <a:t>second, </a:t>
            </a:r>
            <a:r>
              <a:rPr sz="614" spc="-17" dirty="0">
                <a:latin typeface="Arial"/>
                <a:cs typeface="Arial"/>
              </a:rPr>
              <a:t>then </a:t>
            </a:r>
            <a:r>
              <a:rPr sz="614" spc="-34" dirty="0">
                <a:latin typeface="Arial"/>
                <a:cs typeface="Arial"/>
              </a:rPr>
              <a:t>how </a:t>
            </a:r>
            <a:r>
              <a:rPr sz="614" spc="-14" dirty="0">
                <a:latin typeface="Arial"/>
                <a:cs typeface="Arial"/>
              </a:rPr>
              <a:t>fast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water </a:t>
            </a:r>
            <a:r>
              <a:rPr sz="614" spc="-31" dirty="0">
                <a:latin typeface="Arial"/>
                <a:cs typeface="Arial"/>
              </a:rPr>
              <a:t>level </a:t>
            </a:r>
            <a:r>
              <a:rPr sz="614" spc="-7" dirty="0">
                <a:latin typeface="Arial"/>
                <a:cs typeface="Arial"/>
              </a:rPr>
              <a:t>in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glass </a:t>
            </a:r>
            <a:r>
              <a:rPr sz="614" spc="-24" dirty="0">
                <a:latin typeface="Arial"/>
                <a:cs typeface="Arial"/>
              </a:rPr>
              <a:t>going  </a:t>
            </a:r>
            <a:r>
              <a:rPr sz="614" spc="-20" dirty="0">
                <a:latin typeface="Arial"/>
                <a:cs typeface="Arial"/>
              </a:rPr>
              <a:t>up </a:t>
            </a:r>
            <a:r>
              <a:rPr sz="614" spc="-31" dirty="0">
                <a:latin typeface="Arial"/>
                <a:cs typeface="Arial"/>
              </a:rPr>
              <a:t>when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7" dirty="0">
                <a:latin typeface="Times New Roman"/>
                <a:cs typeface="Times New Roman"/>
              </a:rPr>
              <a:t>3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-34" dirty="0">
                <a:latin typeface="Arial"/>
                <a:cs typeface="Arial"/>
              </a:rPr>
              <a:t>inches?</a:t>
            </a:r>
            <a:endParaRPr sz="614">
              <a:latin typeface="Arial"/>
              <a:cs typeface="Arial"/>
            </a:endParaRPr>
          </a:p>
          <a:p>
            <a:pPr marL="109102" marR="17318" lvl="1" indent="154993" algn="just">
              <a:lnSpc>
                <a:spcPct val="101499"/>
              </a:lnSpc>
              <a:spcBef>
                <a:spcPts val="228"/>
              </a:spcBef>
              <a:buFont typeface="Arial"/>
              <a:buAutoNum type="alphaLcParenBoth"/>
              <a:tabLst>
                <a:tab pos="395710" algn="l"/>
              </a:tabLst>
            </a:pPr>
            <a:r>
              <a:rPr sz="614" spc="-14" dirty="0">
                <a:latin typeface="Arial"/>
                <a:cs typeface="Arial"/>
              </a:rPr>
              <a:t>Moe </a:t>
            </a:r>
            <a:r>
              <a:rPr sz="614" spc="-24" dirty="0">
                <a:latin typeface="Arial"/>
                <a:cs typeface="Arial"/>
              </a:rPr>
              <a:t>pours </a:t>
            </a:r>
            <a:r>
              <a:rPr sz="614" spc="-17" dirty="0">
                <a:latin typeface="Arial"/>
                <a:cs typeface="Arial"/>
              </a:rPr>
              <a:t>water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3" dirty="0">
                <a:latin typeface="Times New Roman"/>
                <a:cs typeface="Times New Roman"/>
              </a:rPr>
              <a:t>1 </a:t>
            </a:r>
            <a:r>
              <a:rPr sz="614" spc="-34" dirty="0">
                <a:latin typeface="Arial"/>
                <a:cs typeface="Arial"/>
              </a:rPr>
              <a:t>ounce </a:t>
            </a:r>
            <a:r>
              <a:rPr sz="614" spc="-20" dirty="0">
                <a:latin typeface="Arial"/>
                <a:cs typeface="Arial"/>
              </a:rPr>
              <a:t>per </a:t>
            </a:r>
            <a:r>
              <a:rPr sz="614" spc="-34" dirty="0">
                <a:latin typeface="Arial"/>
                <a:cs typeface="Arial"/>
              </a:rPr>
              <a:t>second,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7" dirty="0">
                <a:latin typeface="Arial"/>
                <a:cs typeface="Arial"/>
              </a:rPr>
              <a:t>at  </a:t>
            </a:r>
            <a:r>
              <a:rPr sz="614" spc="-48" dirty="0">
                <a:latin typeface="Arial"/>
                <a:cs typeface="Arial"/>
              </a:rPr>
              <a:t>some </a:t>
            </a:r>
            <a:r>
              <a:rPr sz="614" spc="-17" dirty="0">
                <a:latin typeface="Arial"/>
                <a:cs typeface="Arial"/>
              </a:rPr>
              <a:t>moment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water </a:t>
            </a:r>
            <a:r>
              <a:rPr sz="614" spc="-27" dirty="0">
                <a:latin typeface="Arial"/>
                <a:cs typeface="Arial"/>
              </a:rPr>
              <a:t>level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going up </a:t>
            </a:r>
            <a:r>
              <a:rPr sz="614" spc="3" dirty="0">
                <a:latin typeface="Arial"/>
                <a:cs typeface="Arial"/>
              </a:rPr>
              <a:t>at </a:t>
            </a:r>
            <a:r>
              <a:rPr sz="614" spc="-7" dirty="0">
                <a:latin typeface="Times New Roman"/>
                <a:cs typeface="Times New Roman"/>
              </a:rPr>
              <a:t>0</a:t>
            </a:r>
            <a:r>
              <a:rPr sz="614" spc="-7" dirty="0">
                <a:latin typeface="DejaVu Serif"/>
                <a:cs typeface="DejaVu Serif"/>
              </a:rPr>
              <a:t>.</a:t>
            </a:r>
            <a:r>
              <a:rPr sz="614" spc="-7" dirty="0">
                <a:latin typeface="Times New Roman"/>
                <a:cs typeface="Times New Roman"/>
              </a:rPr>
              <a:t>5 </a:t>
            </a:r>
            <a:r>
              <a:rPr sz="614" spc="-17" dirty="0">
                <a:latin typeface="Arial"/>
                <a:cs typeface="Arial"/>
              </a:rPr>
              <a:t>inch </a:t>
            </a:r>
            <a:r>
              <a:rPr sz="614" spc="-24" dirty="0">
                <a:latin typeface="Arial"/>
                <a:cs typeface="Arial"/>
              </a:rPr>
              <a:t>per  </a:t>
            </a:r>
            <a:r>
              <a:rPr sz="614" spc="-34" dirty="0">
                <a:latin typeface="Arial"/>
                <a:cs typeface="Arial"/>
              </a:rPr>
              <a:t>second. </a:t>
            </a:r>
            <a:r>
              <a:rPr sz="614" spc="3" dirty="0">
                <a:latin typeface="Arial"/>
                <a:cs typeface="Arial"/>
              </a:rPr>
              <a:t>What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water </a:t>
            </a:r>
            <a:r>
              <a:rPr sz="614" spc="-24" dirty="0">
                <a:latin typeface="Arial"/>
                <a:cs typeface="Arial"/>
              </a:rPr>
              <a:t>level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10" dirty="0">
                <a:latin typeface="Arial"/>
                <a:cs typeface="Arial"/>
              </a:rPr>
              <a:t>that</a:t>
            </a:r>
            <a:r>
              <a:rPr sz="614" spc="44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moment?</a:t>
            </a:r>
            <a:endParaRPr sz="614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548571" y="1703342"/>
            <a:ext cx="5368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960607" y="1651112"/>
            <a:ext cx="416502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89826" algn="l"/>
              </a:tabLst>
            </a:pPr>
            <a:r>
              <a:rPr sz="614" b="1" dirty="0">
                <a:latin typeface="Arial"/>
                <a:cs typeface="Arial"/>
              </a:rPr>
              <a:t>149.  </a:t>
            </a:r>
            <a:r>
              <a:rPr sz="614" spc="-10" dirty="0">
                <a:latin typeface="Arial"/>
                <a:cs typeface="Arial"/>
              </a:rPr>
              <a:t>Let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920" spc="102" baseline="46296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3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7" dirty="0">
                <a:latin typeface="Arial"/>
                <a:cs typeface="Arial"/>
              </a:rPr>
              <a:t>find </a:t>
            </a:r>
            <a:r>
              <a:rPr sz="614" spc="-10" dirty="0">
                <a:latin typeface="DejaVu Serif"/>
                <a:cs typeface="DejaVu Serif"/>
              </a:rPr>
              <a:t>dy/dx </a:t>
            </a:r>
            <a:r>
              <a:rPr sz="614" spc="-31" dirty="0">
                <a:latin typeface="Arial"/>
                <a:cs typeface="Arial"/>
              </a:rPr>
              <a:t>using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-85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Chain</a:t>
            </a:r>
            <a:r>
              <a:rPr sz="614" spc="3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Rule.	</a:t>
            </a:r>
            <a:r>
              <a:rPr sz="614" b="1" dirty="0">
                <a:latin typeface="Arial"/>
                <a:cs typeface="Arial"/>
              </a:rPr>
              <a:t>161. </a:t>
            </a:r>
            <a:r>
              <a:rPr sz="614" spc="-7" dirty="0">
                <a:latin typeface="Arial"/>
                <a:cs typeface="Arial"/>
              </a:rPr>
              <a:t>Find the </a:t>
            </a:r>
            <a:r>
              <a:rPr sz="614" spc="-14" dirty="0">
                <a:latin typeface="Arial"/>
                <a:cs typeface="Arial"/>
              </a:rPr>
              <a:t>derivative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920" spc="10" baseline="21604" dirty="0">
                <a:latin typeface="Times New Roman"/>
                <a:cs typeface="Times New Roman"/>
              </a:rPr>
              <a:t> </a:t>
            </a:r>
            <a:r>
              <a:rPr sz="614" i="1" u="sng" spc="30" baseline="3240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r>
              <a:rPr sz="614" i="1" spc="30" baseline="32407" dirty="0">
                <a:latin typeface="Arial"/>
                <a:cs typeface="Arial"/>
              </a:rPr>
              <a:t>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7" dirty="0">
                <a:latin typeface="Arial"/>
                <a:cs typeface="Arial"/>
              </a:rPr>
              <a:t>point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C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242624" y="1746006"/>
            <a:ext cx="37493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7" dirty="0">
                <a:latin typeface="Arial"/>
                <a:cs typeface="Arial"/>
              </a:rPr>
              <a:t>Figure</a:t>
            </a:r>
            <a:r>
              <a:rPr sz="614" spc="-17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614" spc="-17" dirty="0">
                <a:latin typeface="Arial"/>
                <a:cs typeface="Arial"/>
                <a:hlinkClick r:id="" action="ppaction://noaction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42119" y="1886899"/>
            <a:ext cx="182576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162.</a:t>
            </a:r>
            <a:r>
              <a:rPr sz="614" b="1" spc="89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Suppose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14" dirty="0">
                <a:latin typeface="Arial"/>
                <a:cs typeface="Arial"/>
              </a:rPr>
              <a:t>that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</a:t>
            </a:r>
            <a:r>
              <a:rPr sz="614" spc="102" baseline="3703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3" dirty="0">
                <a:latin typeface="Arial"/>
                <a:cs typeface="Arial"/>
              </a:rPr>
              <a:t>,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5</a:t>
            </a:r>
            <a:r>
              <a:rPr sz="614" spc="3" dirty="0">
                <a:latin typeface="Arial"/>
                <a:cs typeface="Arial"/>
              </a:rPr>
              <a:t>,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780620" y="2017746"/>
            <a:ext cx="32558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12" dirty="0">
                <a:latin typeface="DejaVu Serif"/>
                <a:cs typeface="DejaVu Serif"/>
              </a:rPr>
              <a:t>q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95" dirty="0">
                <a:latin typeface="DejaVu Serif"/>
                <a:cs typeface="DejaVu Serif"/>
              </a:rPr>
              <a:t>g </a:t>
            </a:r>
            <a:r>
              <a:rPr sz="614" spc="-24" dirty="0">
                <a:latin typeface="DejaVu Sans"/>
                <a:cs typeface="DejaVu Sans"/>
              </a:rPr>
              <a:t>·</a:t>
            </a:r>
            <a:r>
              <a:rPr sz="614" spc="-136" dirty="0">
                <a:latin typeface="DejaVu Sans"/>
                <a:cs typeface="DejaVu Sans"/>
              </a:rPr>
              <a:t> </a:t>
            </a:r>
            <a:r>
              <a:rPr sz="614" spc="41" dirty="0">
                <a:latin typeface="DejaVu Serif"/>
                <a:cs typeface="DejaVu Serif"/>
              </a:rPr>
              <a:t>f.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142118" y="1980068"/>
            <a:ext cx="1483302" cy="419648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133779">
              <a:spcBef>
                <a:spcPts val="361"/>
              </a:spcBef>
              <a:tabLst>
                <a:tab pos="639890" algn="l"/>
                <a:tab pos="1159854" algn="l"/>
              </a:tabLst>
            </a:pPr>
            <a:r>
              <a:rPr sz="614" spc="-44" dirty="0">
                <a:latin typeface="DejaVu Serif"/>
                <a:cs typeface="DejaVu Serif"/>
              </a:rPr>
              <a:t>v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-51" dirty="0">
                <a:latin typeface="DejaVu Sans"/>
                <a:cs typeface="DejaVu Sans"/>
              </a:rPr>
              <a:t>◦</a:t>
            </a:r>
            <a:r>
              <a:rPr sz="614" spc="-55" dirty="0">
                <a:latin typeface="DejaVu Sans"/>
                <a:cs typeface="DejaVu Sans"/>
              </a:rPr>
              <a:t> </a:t>
            </a:r>
            <a:r>
              <a:rPr sz="614" spc="-48" dirty="0">
                <a:latin typeface="DejaVu Serif"/>
                <a:cs typeface="DejaVu Serif"/>
              </a:rPr>
              <a:t>g,	</a:t>
            </a:r>
            <a:r>
              <a:rPr sz="614" spc="-78" dirty="0">
                <a:latin typeface="DejaVu Serif"/>
                <a:cs typeface="DejaVu Serif"/>
              </a:rPr>
              <a:t>w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95" dirty="0">
                <a:latin typeface="DejaVu Serif"/>
                <a:cs typeface="DejaVu Serif"/>
              </a:rPr>
              <a:t>g</a:t>
            </a:r>
            <a:r>
              <a:rPr sz="614" spc="-75" dirty="0">
                <a:latin typeface="DejaVu Serif"/>
                <a:cs typeface="DejaVu Serif"/>
              </a:rPr>
              <a:t> </a:t>
            </a:r>
            <a:r>
              <a:rPr sz="614" spc="-51" dirty="0">
                <a:latin typeface="DejaVu Sans"/>
                <a:cs typeface="DejaVu Sans"/>
              </a:rPr>
              <a:t>◦</a:t>
            </a:r>
            <a:r>
              <a:rPr sz="614" spc="-55" dirty="0">
                <a:latin typeface="DejaVu Sans"/>
                <a:cs typeface="DejaVu Sans"/>
              </a:rPr>
              <a:t> </a:t>
            </a:r>
            <a:r>
              <a:rPr sz="614" spc="41" dirty="0">
                <a:latin typeface="DejaVu Serif"/>
                <a:cs typeface="DejaVu Serif"/>
              </a:rPr>
              <a:t>f,	</a:t>
            </a:r>
            <a:r>
              <a:rPr sz="614" spc="-78" dirty="0">
                <a:latin typeface="DejaVu Serif"/>
                <a:cs typeface="DejaVu Serif"/>
              </a:rPr>
              <a:t>p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-24" dirty="0">
                <a:latin typeface="DejaVu Sans"/>
                <a:cs typeface="DejaVu Sans"/>
              </a:rPr>
              <a:t>· </a:t>
            </a:r>
            <a:r>
              <a:rPr sz="614" spc="-48" dirty="0">
                <a:latin typeface="DejaVu Serif"/>
                <a:cs typeface="DejaVu Serif"/>
              </a:rPr>
              <a:t>g,</a:t>
            </a:r>
            <a:endParaRPr sz="614">
              <a:latin typeface="DejaVu Serif"/>
              <a:cs typeface="DejaVu Serif"/>
            </a:endParaRPr>
          </a:p>
          <a:p>
            <a:pPr marL="109102">
              <a:spcBef>
                <a:spcPts val="293"/>
              </a:spcBef>
            </a:pPr>
            <a:r>
              <a:rPr sz="614" spc="-10" dirty="0">
                <a:latin typeface="Arial"/>
                <a:cs typeface="Arial"/>
              </a:rPr>
              <a:t>Find </a:t>
            </a:r>
            <a:r>
              <a:rPr sz="614" spc="14" dirty="0">
                <a:latin typeface="DejaVu Serif"/>
                <a:cs typeface="DejaVu Serif"/>
              </a:rPr>
              <a:t>v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Arial"/>
                <a:cs typeface="Arial"/>
              </a:rPr>
              <a:t>, </a:t>
            </a:r>
            <a:r>
              <a:rPr sz="614" spc="3" dirty="0">
                <a:latin typeface="DejaVu Serif"/>
                <a:cs typeface="DejaVu Serif"/>
              </a:rPr>
              <a:t>w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3" dirty="0">
                <a:latin typeface="Arial"/>
                <a:cs typeface="Arial"/>
              </a:rPr>
              <a:t>, </a:t>
            </a:r>
            <a:r>
              <a:rPr sz="614" dirty="0">
                <a:latin typeface="DejaVu Serif"/>
                <a:cs typeface="DejaVu Serif"/>
              </a:rPr>
              <a:t>p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x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dirty="0">
                <a:latin typeface="Arial"/>
                <a:cs typeface="Arial"/>
              </a:rPr>
              <a:t>,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27" dirty="0">
                <a:latin typeface="Arial"/>
                <a:cs typeface="Arial"/>
              </a:rPr>
              <a:t> </a:t>
            </a:r>
            <a:r>
              <a:rPr sz="614" dirty="0">
                <a:latin typeface="DejaVu Serif"/>
                <a:cs typeface="DejaVu Serif"/>
              </a:rPr>
              <a:t>q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x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75"/>
              </a:spcBef>
            </a:pPr>
            <a:r>
              <a:rPr sz="614" b="1" dirty="0">
                <a:latin typeface="Arial"/>
                <a:cs typeface="Arial"/>
              </a:rPr>
              <a:t>163.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242625" y="2412393"/>
            <a:ext cx="1901969" cy="293420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 indent="154993" algn="just">
              <a:lnSpc>
                <a:spcPct val="101499"/>
              </a:lnSpc>
              <a:spcBef>
                <a:spcPts val="55"/>
              </a:spcBef>
            </a:pPr>
            <a:r>
              <a:rPr sz="614" spc="-44" dirty="0">
                <a:latin typeface="Arial"/>
                <a:cs typeface="Arial"/>
              </a:rPr>
              <a:t>Suppose </a:t>
            </a:r>
            <a:r>
              <a:rPr sz="614" spc="7" dirty="0">
                <a:latin typeface="Arial"/>
                <a:cs typeface="Arial"/>
              </a:rPr>
              <a:t>that </a:t>
            </a:r>
            <a:r>
              <a:rPr sz="614" spc="-17" dirty="0">
                <a:latin typeface="Arial"/>
                <a:cs typeface="Arial"/>
              </a:rPr>
              <a:t>the functions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95" dirty="0">
                <a:latin typeface="DejaVu Serif"/>
                <a:cs typeface="DejaVu Serif"/>
              </a:rPr>
              <a:t>g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7" dirty="0">
                <a:latin typeface="Arial"/>
                <a:cs typeface="Arial"/>
              </a:rPr>
              <a:t>their </a:t>
            </a:r>
            <a:r>
              <a:rPr sz="614" spc="-24" dirty="0">
                <a:latin typeface="Arial"/>
                <a:cs typeface="Arial"/>
              </a:rPr>
              <a:t>deriva-  </a:t>
            </a:r>
            <a:r>
              <a:rPr sz="614" spc="-20" dirty="0">
                <a:latin typeface="Arial"/>
                <a:cs typeface="Arial"/>
              </a:rPr>
              <a:t>tives </a:t>
            </a:r>
            <a:r>
              <a:rPr sz="614" spc="3" dirty="0">
                <a:latin typeface="Arial"/>
                <a:cs typeface="Arial"/>
              </a:rPr>
              <a:t>with </a:t>
            </a:r>
            <a:r>
              <a:rPr sz="614" spc="-27" dirty="0">
                <a:latin typeface="Arial"/>
                <a:cs typeface="Arial"/>
              </a:rPr>
              <a:t>respect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41" dirty="0">
                <a:latin typeface="Arial"/>
                <a:cs typeface="Arial"/>
              </a:rPr>
              <a:t>have </a:t>
            </a:r>
            <a:r>
              <a:rPr sz="614" spc="-14" dirty="0">
                <a:latin typeface="Arial"/>
                <a:cs typeface="Arial"/>
              </a:rPr>
              <a:t>the following </a:t>
            </a:r>
            <a:r>
              <a:rPr sz="614" spc="-37" dirty="0">
                <a:latin typeface="Arial"/>
                <a:cs typeface="Arial"/>
              </a:rPr>
              <a:t>values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0 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6620905" y="2744741"/>
          <a:ext cx="1127412" cy="2948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81">
                <a:tc>
                  <a:txBody>
                    <a:bodyPr/>
                    <a:lstStyle/>
                    <a:p>
                      <a:pPr marL="65405">
                        <a:lnSpc>
                          <a:spcPts val="965"/>
                        </a:lnSpc>
                      </a:pPr>
                      <a:r>
                        <a:rPr sz="600" dirty="0">
                          <a:latin typeface="DejaVu Serif"/>
                          <a:cs typeface="DejaVu Serif"/>
                        </a:rPr>
                        <a:t>x</a:t>
                      </a:r>
                      <a:endParaRPr sz="600">
                        <a:latin typeface="DejaVu Serif"/>
                        <a:cs typeface="DejaVu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65"/>
                        </a:lnSpc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204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65"/>
                        </a:lnSpc>
                      </a:pPr>
                      <a:r>
                        <a:rPr sz="600" spc="5" dirty="0">
                          <a:latin typeface="DejaVu Serif"/>
                          <a:cs typeface="DejaVu Serif"/>
                        </a:rPr>
                        <a:t>g</a:t>
                      </a:r>
                      <a:r>
                        <a:rPr sz="600" spc="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5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65"/>
                        </a:lnSpc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21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i="1" spc="97" baseline="37037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600" spc="6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6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65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5"/>
                        </a:lnSpc>
                      </a:pPr>
                      <a:r>
                        <a:rPr sz="600" spc="30" dirty="0">
                          <a:latin typeface="DejaVu Serif"/>
                          <a:cs typeface="DejaVu Serif"/>
                        </a:rPr>
                        <a:t>g</a:t>
                      </a:r>
                      <a:r>
                        <a:rPr sz="600" i="1" spc="44" baseline="37037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600" spc="3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3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30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81">
                <a:tc>
                  <a:txBody>
                    <a:bodyPr/>
                    <a:lstStyle/>
                    <a:p>
                      <a:pPr marL="69215">
                        <a:lnSpc>
                          <a:spcPts val="96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6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6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6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5"/>
                        </a:lnSpc>
                      </a:pPr>
                      <a:r>
                        <a:rPr sz="600" spc="40" dirty="0">
                          <a:latin typeface="Arial"/>
                          <a:cs typeface="Arial"/>
                        </a:rPr>
                        <a:t>1/3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81">
                <a:tc>
                  <a:txBody>
                    <a:bodyPr/>
                    <a:lstStyle/>
                    <a:p>
                      <a:pPr marL="69215">
                        <a:lnSpc>
                          <a:spcPts val="96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6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65"/>
                        </a:lnSpc>
                      </a:pPr>
                      <a:r>
                        <a:rPr sz="600" spc="-20" dirty="0">
                          <a:latin typeface="Arial"/>
                          <a:cs typeface="Arial"/>
                        </a:rPr>
                        <a:t>-4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65"/>
                        </a:lnSpc>
                      </a:pPr>
                      <a:r>
                        <a:rPr sz="600" spc="30" dirty="0">
                          <a:latin typeface="Arial"/>
                          <a:cs typeface="Arial"/>
                        </a:rPr>
                        <a:t>-1/3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5"/>
                        </a:lnSpc>
                      </a:pPr>
                      <a:r>
                        <a:rPr sz="600" spc="30" dirty="0">
                          <a:latin typeface="Arial"/>
                          <a:cs typeface="Arial"/>
                        </a:rPr>
                        <a:t>-8/3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3" name="object 73"/>
          <p:cNvSpPr txBox="1"/>
          <p:nvPr/>
        </p:nvSpPr>
        <p:spPr>
          <a:xfrm>
            <a:off x="6242625" y="3067099"/>
            <a:ext cx="22989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7" dirty="0">
                <a:latin typeface="Arial"/>
                <a:cs typeface="Arial"/>
              </a:rPr>
              <a:t>Define</a:t>
            </a:r>
            <a:endParaRPr sz="614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513939" y="3167749"/>
            <a:ext cx="596178" cy="253583"/>
          </a:xfrm>
          <a:prstGeom prst="rect">
            <a:avLst/>
          </a:prstGeom>
        </p:spPr>
        <p:txBody>
          <a:bodyPr vert="horz" wrap="square" lIns="0" tIns="38533" rIns="0" bIns="0" rtlCol="0">
            <a:spAutoFit/>
          </a:bodyPr>
          <a:lstStyle/>
          <a:p>
            <a:pPr marL="42428">
              <a:spcBef>
                <a:spcPts val="303"/>
              </a:spcBef>
            </a:pPr>
            <a:r>
              <a:rPr sz="614" spc="14" dirty="0">
                <a:latin typeface="DejaVu Serif"/>
                <a:cs typeface="DejaVu Serif"/>
              </a:rPr>
              <a:t>v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g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Times New Roman"/>
                <a:cs typeface="Times New Roman"/>
              </a:rPr>
              <a:t>))</a:t>
            </a:r>
            <a:r>
              <a:rPr sz="614" spc="10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235"/>
              </a:spcBef>
            </a:pPr>
            <a:r>
              <a:rPr sz="614" dirty="0">
                <a:latin typeface="DejaVu Serif"/>
                <a:cs typeface="DejaVu Serif"/>
              </a:rPr>
              <a:t>p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x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spc="-3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DejaVu Serif"/>
                <a:cs typeface="DejaVu Serif"/>
              </a:rPr>
              <a:t>g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255687" y="3167749"/>
            <a:ext cx="603972" cy="253583"/>
          </a:xfrm>
          <a:prstGeom prst="rect">
            <a:avLst/>
          </a:prstGeom>
        </p:spPr>
        <p:txBody>
          <a:bodyPr vert="horz" wrap="square" lIns="0" tIns="38533" rIns="0" bIns="0" rtlCol="0">
            <a:spAutoFit/>
          </a:bodyPr>
          <a:lstStyle/>
          <a:p>
            <a:pPr marL="8659">
              <a:spcBef>
                <a:spcPts val="303"/>
              </a:spcBef>
            </a:pPr>
            <a:r>
              <a:rPr sz="614" spc="7" dirty="0">
                <a:latin typeface="DejaVu Serif"/>
                <a:cs typeface="DejaVu Serif"/>
              </a:rPr>
              <a:t>w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7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DejaVu Serif"/>
                <a:cs typeface="DejaVu Serif"/>
              </a:rPr>
              <a:t>g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))</a:t>
            </a:r>
            <a:r>
              <a:rPr sz="614" spc="20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  <a:p>
            <a:pPr marL="18184">
              <a:spcBef>
                <a:spcPts val="235"/>
              </a:spcBef>
            </a:pPr>
            <a:r>
              <a:rPr sz="614" spc="-3" dirty="0">
                <a:latin typeface="DejaVu Serif"/>
                <a:cs typeface="DejaVu Serif"/>
              </a:rPr>
              <a:t>q</a:t>
            </a:r>
            <a:r>
              <a:rPr sz="614" spc="-3" dirty="0">
                <a:latin typeface="Times New Roman"/>
                <a:cs typeface="Times New Roman"/>
              </a:rPr>
              <a:t>(</a:t>
            </a:r>
            <a:r>
              <a:rPr sz="614" spc="-3" dirty="0">
                <a:latin typeface="DejaVu Serif"/>
                <a:cs typeface="DejaVu Serif"/>
              </a:rPr>
              <a:t>x</a:t>
            </a:r>
            <a:r>
              <a:rPr sz="614" spc="-3" dirty="0">
                <a:latin typeface="Times New Roman"/>
                <a:cs typeface="Times New Roman"/>
              </a:rPr>
              <a:t>)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DejaVu Serif"/>
                <a:cs typeface="DejaVu Serif"/>
              </a:rPr>
              <a:t>g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142118" y="3460412"/>
            <a:ext cx="2004580" cy="2557180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7793" algn="just">
              <a:lnSpc>
                <a:spcPct val="101499"/>
              </a:lnSpc>
              <a:spcBef>
                <a:spcPts val="55"/>
              </a:spcBef>
            </a:pPr>
            <a:r>
              <a:rPr sz="614" spc="-14" dirty="0">
                <a:latin typeface="Arial"/>
                <a:cs typeface="Arial"/>
              </a:rPr>
              <a:t>Evaluate </a:t>
            </a:r>
            <a:r>
              <a:rPr sz="614" spc="17" dirty="0">
                <a:latin typeface="DejaVu Serif"/>
                <a:cs typeface="DejaVu Serif"/>
              </a:rPr>
              <a:t>v</a:t>
            </a:r>
            <a:r>
              <a:rPr sz="614" spc="17" dirty="0">
                <a:latin typeface="Times New Roman"/>
                <a:cs typeface="Times New Roman"/>
              </a:rPr>
              <a:t>(0)</a:t>
            </a:r>
            <a:r>
              <a:rPr sz="614" spc="17" dirty="0">
                <a:latin typeface="Arial"/>
                <a:cs typeface="Arial"/>
              </a:rPr>
              <a:t>, </a:t>
            </a:r>
            <a:r>
              <a:rPr sz="614" spc="7" dirty="0">
                <a:latin typeface="DejaVu Serif"/>
                <a:cs typeface="DejaVu Serif"/>
              </a:rPr>
              <a:t>w</a:t>
            </a:r>
            <a:r>
              <a:rPr sz="614" spc="7" dirty="0">
                <a:latin typeface="Times New Roman"/>
                <a:cs typeface="Times New Roman"/>
              </a:rPr>
              <a:t>(0)</a:t>
            </a:r>
            <a:r>
              <a:rPr sz="614" spc="7" dirty="0">
                <a:latin typeface="Arial"/>
                <a:cs typeface="Arial"/>
              </a:rPr>
              <a:t>, </a:t>
            </a:r>
            <a:r>
              <a:rPr sz="614" spc="3" dirty="0">
                <a:latin typeface="DejaVu Serif"/>
                <a:cs typeface="DejaVu Serif"/>
              </a:rPr>
              <a:t>p</a:t>
            </a:r>
            <a:r>
              <a:rPr sz="614" spc="3" dirty="0">
                <a:latin typeface="Times New Roman"/>
                <a:cs typeface="Times New Roman"/>
              </a:rPr>
              <a:t>(0)</a:t>
            </a:r>
            <a:r>
              <a:rPr sz="614" spc="3" dirty="0">
                <a:latin typeface="Arial"/>
                <a:cs typeface="Arial"/>
              </a:rPr>
              <a:t>, </a:t>
            </a:r>
            <a:r>
              <a:rPr sz="614" spc="3" dirty="0">
                <a:latin typeface="DejaVu Serif"/>
                <a:cs typeface="DejaVu Serif"/>
              </a:rPr>
              <a:t>q</a:t>
            </a:r>
            <a:r>
              <a:rPr sz="614" spc="3" dirty="0">
                <a:latin typeface="Times New Roman"/>
                <a:cs typeface="Times New Roman"/>
              </a:rPr>
              <a:t>(0)</a:t>
            </a:r>
            <a:r>
              <a:rPr sz="614" spc="3" dirty="0">
                <a:latin typeface="Arial"/>
                <a:cs typeface="Arial"/>
              </a:rPr>
              <a:t>, </a:t>
            </a:r>
            <a:r>
              <a:rPr sz="614" spc="31" dirty="0">
                <a:latin typeface="DejaVu Serif"/>
                <a:cs typeface="DejaVu Serif"/>
              </a:rPr>
              <a:t>v</a:t>
            </a:r>
            <a:r>
              <a:rPr sz="614" i="1" spc="46" baseline="37037" dirty="0">
                <a:latin typeface="Arial"/>
                <a:cs typeface="Arial"/>
              </a:rPr>
              <a:t>j</a:t>
            </a:r>
            <a:r>
              <a:rPr sz="614" spc="31" dirty="0">
                <a:latin typeface="Times New Roman"/>
                <a:cs typeface="Times New Roman"/>
              </a:rPr>
              <a:t>(0)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20" dirty="0">
                <a:latin typeface="DejaVu Serif"/>
                <a:cs typeface="DejaVu Serif"/>
              </a:rPr>
              <a:t>w</a:t>
            </a:r>
            <a:r>
              <a:rPr sz="614" i="1" spc="30" baseline="37037" dirty="0">
                <a:latin typeface="Arial"/>
                <a:cs typeface="Arial"/>
              </a:rPr>
              <a:t>j</a:t>
            </a:r>
            <a:r>
              <a:rPr sz="614" spc="20" dirty="0">
                <a:latin typeface="Times New Roman"/>
                <a:cs typeface="Times New Roman"/>
              </a:rPr>
              <a:t>(0)</a:t>
            </a:r>
            <a:r>
              <a:rPr sz="614" spc="20" dirty="0">
                <a:latin typeface="Arial"/>
                <a:cs typeface="Arial"/>
              </a:rPr>
              <a:t>, </a:t>
            </a:r>
            <a:r>
              <a:rPr sz="614" spc="17" dirty="0">
                <a:latin typeface="DejaVu Serif"/>
                <a:cs typeface="DejaVu Serif"/>
              </a:rPr>
              <a:t>p</a:t>
            </a:r>
            <a:r>
              <a:rPr sz="614" i="1" spc="25" baseline="37037" dirty="0">
                <a:latin typeface="Arial"/>
                <a:cs typeface="Arial"/>
              </a:rPr>
              <a:t>j</a:t>
            </a:r>
            <a:r>
              <a:rPr sz="614" spc="17" dirty="0">
                <a:latin typeface="Times New Roman"/>
                <a:cs typeface="Times New Roman"/>
              </a:rPr>
              <a:t>(0)</a:t>
            </a:r>
            <a:r>
              <a:rPr sz="614" spc="17" dirty="0">
                <a:latin typeface="Arial"/>
                <a:cs typeface="Arial"/>
              </a:rPr>
              <a:t>,  </a:t>
            </a:r>
            <a:r>
              <a:rPr sz="614" spc="17" dirty="0">
                <a:latin typeface="DejaVu Serif"/>
                <a:cs typeface="DejaVu Serif"/>
              </a:rPr>
              <a:t>q</a:t>
            </a:r>
            <a:r>
              <a:rPr sz="614" i="1" spc="25" baseline="37037" dirty="0">
                <a:latin typeface="Arial"/>
                <a:cs typeface="Arial"/>
              </a:rPr>
              <a:t>j</a:t>
            </a:r>
            <a:r>
              <a:rPr sz="614" spc="17" dirty="0">
                <a:latin typeface="Times New Roman"/>
                <a:cs typeface="Times New Roman"/>
              </a:rPr>
              <a:t>(0)</a:t>
            </a:r>
            <a:r>
              <a:rPr sz="614" spc="17" dirty="0">
                <a:latin typeface="Arial"/>
                <a:cs typeface="Arial"/>
              </a:rPr>
              <a:t>.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10" dirty="0">
                <a:latin typeface="Arial"/>
                <a:cs typeface="Arial"/>
              </a:rPr>
              <a:t>there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3" dirty="0">
                <a:latin typeface="Arial"/>
                <a:cs typeface="Arial"/>
              </a:rPr>
              <a:t>insufficient </a:t>
            </a:r>
            <a:r>
              <a:rPr sz="614" dirty="0">
                <a:latin typeface="Arial"/>
                <a:cs typeface="Arial"/>
              </a:rPr>
              <a:t>information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31" dirty="0">
                <a:latin typeface="Arial"/>
                <a:cs typeface="Arial"/>
              </a:rPr>
              <a:t>answer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17" dirty="0">
                <a:latin typeface="Arial"/>
                <a:cs typeface="Arial"/>
              </a:rPr>
              <a:t>question, </a:t>
            </a:r>
            <a:r>
              <a:rPr sz="614" spc="-48" dirty="0">
                <a:latin typeface="Arial"/>
                <a:cs typeface="Arial"/>
              </a:rPr>
              <a:t>so</a:t>
            </a:r>
            <a:r>
              <a:rPr sz="614" spc="-65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indicate.</a:t>
            </a:r>
            <a:endParaRPr sz="614">
              <a:latin typeface="Arial"/>
              <a:cs typeface="Arial"/>
            </a:endParaRPr>
          </a:p>
          <a:p>
            <a:pPr marL="99577" marR="7793" indent="-90918" algn="just">
              <a:lnSpc>
                <a:spcPct val="101499"/>
              </a:lnSpc>
              <a:spcBef>
                <a:spcPts val="361"/>
              </a:spcBef>
              <a:buFont typeface="Arial"/>
              <a:buAutoNum type="arabicPeriod" startAt="164"/>
              <a:tabLst>
                <a:tab pos="209111" algn="l"/>
              </a:tabLst>
            </a:pPr>
            <a:r>
              <a:rPr sz="614" dirty="0">
                <a:latin typeface="Arial"/>
                <a:cs typeface="Arial"/>
              </a:rPr>
              <a:t>A</a:t>
            </a:r>
            <a:r>
              <a:rPr sz="614" spc="-17" dirty="0">
                <a:latin typeface="Arial"/>
                <a:cs typeface="Arial"/>
              </a:rPr>
              <a:t> differentiable</a:t>
            </a:r>
            <a:r>
              <a:rPr sz="614" spc="-1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</a:t>
            </a:r>
            <a:r>
              <a:rPr sz="614" spc="-14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27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Arial"/>
                <a:cs typeface="Arial"/>
              </a:rPr>
              <a:t>satisfies</a:t>
            </a:r>
            <a:r>
              <a:rPr sz="614" spc="-20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26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(3)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5</a:t>
            </a:r>
            <a:r>
              <a:rPr sz="614" dirty="0">
                <a:latin typeface="Arial"/>
                <a:cs typeface="Arial"/>
              </a:rPr>
              <a:t>,</a:t>
            </a:r>
            <a:r>
              <a:rPr sz="614" spc="-3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(9)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7</a:t>
            </a:r>
            <a:r>
              <a:rPr sz="614" dirty="0">
                <a:latin typeface="Arial"/>
                <a:cs typeface="Arial"/>
              </a:rPr>
              <a:t>, 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66" baseline="37037" dirty="0">
                <a:latin typeface="Arial"/>
                <a:cs typeface="Arial"/>
              </a:rPr>
              <a:t>j</a:t>
            </a:r>
            <a:r>
              <a:rPr sz="614" spc="44" dirty="0">
                <a:latin typeface="Times New Roman"/>
                <a:cs typeface="Times New Roman"/>
              </a:rPr>
              <a:t>(3)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11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66" baseline="37037" dirty="0">
                <a:latin typeface="Arial"/>
                <a:cs typeface="Arial"/>
              </a:rPr>
              <a:t>j</a:t>
            </a:r>
            <a:r>
              <a:rPr sz="614" spc="44" dirty="0">
                <a:latin typeface="Times New Roman"/>
                <a:cs typeface="Times New Roman"/>
              </a:rPr>
              <a:t>(9)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13</a:t>
            </a:r>
            <a:r>
              <a:rPr sz="614" spc="10" dirty="0">
                <a:latin typeface="Arial"/>
                <a:cs typeface="Arial"/>
              </a:rPr>
              <a:t>.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614" spc="-24" dirty="0">
                <a:latin typeface="Arial"/>
                <a:cs typeface="Arial"/>
              </a:rPr>
              <a:t>an </a:t>
            </a:r>
            <a:r>
              <a:rPr sz="614" spc="-10" dirty="0">
                <a:latin typeface="Arial"/>
                <a:cs typeface="Arial"/>
              </a:rPr>
              <a:t>equation </a:t>
            </a:r>
            <a:r>
              <a:rPr sz="614" spc="-3" dirty="0">
                <a:latin typeface="Arial"/>
                <a:cs typeface="Arial"/>
              </a:rPr>
              <a:t>for  the tangent </a:t>
            </a:r>
            <a:r>
              <a:rPr sz="614" spc="-10" dirty="0">
                <a:latin typeface="Arial"/>
                <a:cs typeface="Arial"/>
              </a:rPr>
              <a:t>line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41" dirty="0">
                <a:latin typeface="Times New Roman"/>
                <a:cs typeface="Times New Roman"/>
              </a:rPr>
              <a:t>(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61" baseline="37037" dirty="0">
                <a:latin typeface="Times New Roman"/>
                <a:cs typeface="Times New Roman"/>
              </a:rPr>
              <a:t>2</a:t>
            </a:r>
            <a:r>
              <a:rPr sz="614" spc="41" dirty="0">
                <a:latin typeface="Times New Roman"/>
                <a:cs typeface="Times New Roman"/>
              </a:rPr>
              <a:t>)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10" dirty="0">
                <a:latin typeface="Arial"/>
                <a:cs typeface="Arial"/>
              </a:rPr>
              <a:t>point  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x,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DejaVu Serif"/>
                <a:cs typeface="DejaVu Serif"/>
              </a:rPr>
              <a:t>y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(3</a:t>
            </a:r>
            <a:r>
              <a:rPr sz="614" spc="7" dirty="0">
                <a:latin typeface="DejaVu Serif"/>
                <a:cs typeface="DejaVu Serif"/>
              </a:rPr>
              <a:t>,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7)</a:t>
            </a:r>
            <a:r>
              <a:rPr sz="614" spc="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13441" indent="-204782">
              <a:spcBef>
                <a:spcPts val="372"/>
              </a:spcBef>
              <a:buFont typeface="Arial"/>
              <a:buAutoNum type="arabicPeriod" startAt="164"/>
              <a:tabLst>
                <a:tab pos="213874" algn="l"/>
              </a:tabLst>
            </a:pPr>
            <a:r>
              <a:rPr sz="614" spc="-24" dirty="0">
                <a:latin typeface="Arial"/>
                <a:cs typeface="Arial"/>
              </a:rPr>
              <a:t>There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44" dirty="0">
                <a:latin typeface="Arial"/>
                <a:cs typeface="Arial"/>
              </a:rPr>
              <a:t>whose second </a:t>
            </a:r>
            <a:r>
              <a:rPr sz="614" spc="-20" dirty="0">
                <a:latin typeface="Arial"/>
                <a:cs typeface="Arial"/>
              </a:rPr>
              <a:t>derivative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satisfies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296"/>
              </a:spcBef>
              <a:tabLst>
                <a:tab pos="733405" algn="l"/>
              </a:tabLst>
            </a:pP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ans"/>
                <a:cs typeface="DejaVu Sans"/>
              </a:rPr>
              <a:t>†</a:t>
            </a:r>
            <a:r>
              <a:rPr sz="614" spc="17" dirty="0">
                <a:latin typeface="Times New Roman"/>
                <a:cs typeface="Times New Roman"/>
              </a:rPr>
              <a:t>)	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i="1" spc="71" baseline="41666" dirty="0">
                <a:latin typeface="Arial"/>
                <a:cs typeface="Arial"/>
              </a:rPr>
              <a:t>jj</a:t>
            </a:r>
            <a:r>
              <a:rPr sz="614" spc="48" dirty="0">
                <a:latin typeface="Times New Roman"/>
                <a:cs typeface="Times New Roman"/>
              </a:rPr>
              <a:t>(</a:t>
            </a:r>
            <a:r>
              <a:rPr sz="614" spc="48" dirty="0">
                <a:latin typeface="DejaVu Serif"/>
                <a:cs typeface="DejaVu Serif"/>
              </a:rPr>
              <a:t>x</a:t>
            </a:r>
            <a:r>
              <a:rPr sz="614" spc="48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DejaVu Sans"/>
                <a:cs typeface="DejaVu Sans"/>
              </a:rPr>
              <a:t>−</a:t>
            </a:r>
            <a:r>
              <a:rPr sz="614" spc="14" dirty="0">
                <a:latin typeface="Times New Roman"/>
                <a:cs typeface="Times New Roman"/>
              </a:rPr>
              <a:t>64</a:t>
            </a:r>
            <a:r>
              <a:rPr sz="614" spc="14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  <a:p>
            <a:pPr marL="109102" marR="18617" lvl="1" indent="154993" algn="just">
              <a:lnSpc>
                <a:spcPct val="101499"/>
              </a:lnSpc>
              <a:spcBef>
                <a:spcPts val="501"/>
              </a:spcBef>
              <a:buFont typeface="Arial"/>
              <a:buAutoNum type="alphaLcParenBoth"/>
              <a:tabLst>
                <a:tab pos="404802" algn="l"/>
              </a:tabLst>
            </a:pPr>
            <a:r>
              <a:rPr sz="614" spc="-27" dirty="0">
                <a:latin typeface="Arial"/>
                <a:cs typeface="Arial"/>
              </a:rPr>
              <a:t>One such </a:t>
            </a:r>
            <a:r>
              <a:rPr sz="614" dirty="0">
                <a:latin typeface="Arial"/>
                <a:cs typeface="Arial"/>
              </a:rPr>
              <a:t>function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7" dirty="0">
                <a:latin typeface="Times New Roman"/>
                <a:cs typeface="Times New Roman"/>
              </a:rPr>
              <a:t>sin </a:t>
            </a:r>
            <a:r>
              <a:rPr sz="614" spc="-7" dirty="0">
                <a:latin typeface="DejaVu Serif"/>
                <a:cs typeface="DejaVu Serif"/>
              </a:rPr>
              <a:t>ax</a:t>
            </a:r>
            <a:r>
              <a:rPr sz="614" spc="-7" dirty="0">
                <a:latin typeface="Arial"/>
                <a:cs typeface="Arial"/>
              </a:rPr>
              <a:t>, </a:t>
            </a:r>
            <a:r>
              <a:rPr sz="614" spc="-14" dirty="0">
                <a:latin typeface="Arial"/>
                <a:cs typeface="Arial"/>
              </a:rPr>
              <a:t>provided  </a:t>
            </a:r>
            <a:r>
              <a:rPr sz="614" spc="-20" dirty="0">
                <a:latin typeface="Arial"/>
                <a:cs typeface="Arial"/>
              </a:rPr>
              <a:t>you </a:t>
            </a:r>
            <a:r>
              <a:rPr sz="614" spc="-31" dirty="0">
                <a:latin typeface="Arial"/>
                <a:cs typeface="Arial"/>
              </a:rPr>
              <a:t>choose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10" dirty="0">
                <a:latin typeface="Arial"/>
                <a:cs typeface="Arial"/>
              </a:rPr>
              <a:t>right </a:t>
            </a:r>
            <a:r>
              <a:rPr sz="614" spc="-7" dirty="0">
                <a:latin typeface="Arial"/>
                <a:cs typeface="Arial"/>
              </a:rPr>
              <a:t>constant </a:t>
            </a:r>
            <a:r>
              <a:rPr sz="614" spc="-14" dirty="0">
                <a:latin typeface="DejaVu Serif"/>
                <a:cs typeface="DejaVu Serif"/>
              </a:rPr>
              <a:t>a</a:t>
            </a:r>
            <a:r>
              <a:rPr sz="614" spc="-14" dirty="0">
                <a:latin typeface="Arial"/>
                <a:cs typeface="Arial"/>
              </a:rPr>
              <a:t>: </a:t>
            </a:r>
            <a:r>
              <a:rPr sz="614" spc="-3" dirty="0">
                <a:latin typeface="Arial"/>
                <a:cs typeface="Arial"/>
              </a:rPr>
              <a:t>Which </a:t>
            </a:r>
            <a:r>
              <a:rPr sz="614" spc="-20" dirty="0">
                <a:latin typeface="Arial"/>
                <a:cs typeface="Arial"/>
              </a:rPr>
              <a:t>value </a:t>
            </a:r>
            <a:r>
              <a:rPr sz="614" spc="-17" dirty="0">
                <a:latin typeface="Arial"/>
                <a:cs typeface="Arial"/>
              </a:rPr>
              <a:t>should </a:t>
            </a:r>
            <a:r>
              <a:rPr sz="614" spc="-34" dirty="0">
                <a:latin typeface="DejaVu Serif"/>
                <a:cs typeface="DejaVu Serif"/>
              </a:rPr>
              <a:t>a  </a:t>
            </a:r>
            <a:r>
              <a:rPr sz="614" spc="-37" dirty="0">
                <a:latin typeface="Arial"/>
                <a:cs typeface="Arial"/>
              </a:rPr>
              <a:t>have?</a:t>
            </a:r>
            <a:endParaRPr sz="614">
              <a:latin typeface="Arial"/>
              <a:cs typeface="Arial"/>
            </a:endParaRPr>
          </a:p>
          <a:p>
            <a:pPr marL="402204" lvl="1" indent="-138109">
              <a:spcBef>
                <a:spcPts val="232"/>
              </a:spcBef>
              <a:buFont typeface="Arial"/>
              <a:buAutoNum type="alphaLcParenBoth"/>
              <a:tabLst>
                <a:tab pos="402637" algn="l"/>
              </a:tabLst>
            </a:pPr>
            <a:r>
              <a:rPr sz="614" spc="-17" dirty="0">
                <a:latin typeface="Arial"/>
                <a:cs typeface="Arial"/>
              </a:rPr>
              <a:t>For </a:t>
            </a:r>
            <a:r>
              <a:rPr sz="614" spc="-7" dirty="0">
                <a:latin typeface="Arial"/>
                <a:cs typeface="Arial"/>
              </a:rPr>
              <a:t>which </a:t>
            </a:r>
            <a:r>
              <a:rPr sz="614" spc="-27" dirty="0">
                <a:latin typeface="Arial"/>
                <a:cs typeface="Arial"/>
              </a:rPr>
              <a:t>choices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constants </a:t>
            </a:r>
            <a:r>
              <a:rPr sz="614" spc="17" dirty="0">
                <a:latin typeface="DejaVu Serif"/>
                <a:cs typeface="DejaVu Serif"/>
              </a:rPr>
              <a:t>A</a:t>
            </a:r>
            <a:r>
              <a:rPr sz="614" spc="17" dirty="0">
                <a:latin typeface="Arial"/>
                <a:cs typeface="Arial"/>
              </a:rPr>
              <a:t>,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0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26" dirty="0">
                <a:latin typeface="DejaVu Serif"/>
                <a:cs typeface="DejaVu Serif"/>
              </a:rPr>
              <a:t>b</a:t>
            </a:r>
            <a:endParaRPr sz="614">
              <a:latin typeface="DejaVu Serif"/>
              <a:cs typeface="DejaVu Serif"/>
            </a:endParaRPr>
          </a:p>
          <a:p>
            <a:pPr marL="109102">
              <a:spcBef>
                <a:spcPts val="10"/>
              </a:spcBef>
            </a:pPr>
            <a:r>
              <a:rPr sz="614" spc="-41" dirty="0">
                <a:latin typeface="Arial"/>
                <a:cs typeface="Arial"/>
              </a:rPr>
              <a:t>does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function</a:t>
            </a:r>
            <a:r>
              <a:rPr sz="614" spc="41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A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sin(</a:t>
            </a:r>
            <a:r>
              <a:rPr sz="614" spc="10" dirty="0">
                <a:latin typeface="DejaVu Serif"/>
                <a:cs typeface="DejaVu Serif"/>
              </a:rPr>
              <a:t>ax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b</a:t>
            </a:r>
            <a:r>
              <a:rPr sz="614" spc="-44" dirty="0">
                <a:latin typeface="Times New Roman"/>
                <a:cs typeface="Times New Roman"/>
              </a:rPr>
              <a:t>)</a:t>
            </a:r>
            <a:r>
              <a:rPr sz="614" spc="55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Arial"/>
                <a:cs typeface="Arial"/>
              </a:rPr>
              <a:t>satisfy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(</a:t>
            </a:r>
            <a:r>
              <a:rPr sz="614" dirty="0">
                <a:latin typeface="DejaVu Sans"/>
                <a:cs typeface="DejaVu Sans"/>
              </a:rPr>
              <a:t>†</a:t>
            </a:r>
            <a:r>
              <a:rPr sz="614" dirty="0">
                <a:latin typeface="Arial"/>
                <a:cs typeface="Arial"/>
              </a:rPr>
              <a:t>)?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75"/>
              </a:spcBef>
              <a:buFont typeface="Arial"/>
              <a:buAutoNum type="arabicPeriod" startAt="166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18617" indent="154993" algn="just">
              <a:lnSpc>
                <a:spcPct val="101499"/>
              </a:lnSpc>
              <a:spcBef>
                <a:spcPts val="218"/>
              </a:spcBef>
            </a:pPr>
            <a:r>
              <a:rPr sz="614" spc="17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cubical </a:t>
            </a:r>
            <a:r>
              <a:rPr sz="614" spc="-24" dirty="0">
                <a:latin typeface="Arial"/>
                <a:cs typeface="Arial"/>
              </a:rPr>
              <a:t>sponge, </a:t>
            </a:r>
            <a:r>
              <a:rPr sz="614" spc="-14" dirty="0">
                <a:latin typeface="Arial"/>
                <a:cs typeface="Arial"/>
              </a:rPr>
              <a:t>hereafter </a:t>
            </a:r>
            <a:r>
              <a:rPr sz="614" spc="-20" dirty="0">
                <a:latin typeface="Arial"/>
                <a:cs typeface="Arial"/>
              </a:rPr>
              <a:t>refered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51" dirty="0">
                <a:latin typeface="Arial"/>
                <a:cs typeface="Arial"/>
              </a:rPr>
              <a:t>as </a:t>
            </a:r>
            <a:r>
              <a:rPr sz="614" spc="10" dirty="0">
                <a:latin typeface="Arial"/>
                <a:cs typeface="Arial"/>
              </a:rPr>
              <a:t>‘Bob’, </a:t>
            </a:r>
            <a:r>
              <a:rPr sz="614" spc="-24" dirty="0">
                <a:latin typeface="Arial"/>
                <a:cs typeface="Arial"/>
              </a:rPr>
              <a:t>is  </a:t>
            </a:r>
            <a:r>
              <a:rPr sz="614" spc="-20" dirty="0">
                <a:latin typeface="Arial"/>
                <a:cs typeface="Arial"/>
              </a:rPr>
              <a:t>absorbing </a:t>
            </a:r>
            <a:r>
              <a:rPr sz="614" spc="-7" dirty="0">
                <a:latin typeface="Arial"/>
                <a:cs typeface="Arial"/>
              </a:rPr>
              <a:t>water, which </a:t>
            </a:r>
            <a:r>
              <a:rPr sz="614" spc="-44" dirty="0">
                <a:latin typeface="Arial"/>
                <a:cs typeface="Arial"/>
              </a:rPr>
              <a:t>causes </a:t>
            </a:r>
            <a:r>
              <a:rPr sz="614" dirty="0">
                <a:latin typeface="Arial"/>
                <a:cs typeface="Arial"/>
              </a:rPr>
              <a:t>him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20" dirty="0">
                <a:latin typeface="Arial"/>
                <a:cs typeface="Arial"/>
              </a:rPr>
              <a:t>expand. </a:t>
            </a:r>
            <a:r>
              <a:rPr sz="614" spc="-14" dirty="0">
                <a:latin typeface="Arial"/>
                <a:cs typeface="Arial"/>
              </a:rPr>
              <a:t>His </a:t>
            </a:r>
            <a:r>
              <a:rPr sz="614" spc="-31" dirty="0">
                <a:latin typeface="Arial"/>
                <a:cs typeface="Arial"/>
              </a:rPr>
              <a:t>side 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3" dirty="0">
                <a:latin typeface="Arial"/>
                <a:cs typeface="Arial"/>
              </a:rPr>
              <a:t>time </a:t>
            </a:r>
            <a:r>
              <a:rPr sz="614" spc="-20" dirty="0">
                <a:latin typeface="DejaVu Serif"/>
                <a:cs typeface="DejaVu Serif"/>
              </a:rPr>
              <a:t>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10" dirty="0">
                <a:latin typeface="DejaVu Serif"/>
                <a:cs typeface="DejaVu Serif"/>
              </a:rPr>
              <a:t>S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t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Arial"/>
                <a:cs typeface="Arial"/>
              </a:rPr>
              <a:t>. </a:t>
            </a:r>
            <a:r>
              <a:rPr sz="614" spc="-20" dirty="0">
                <a:latin typeface="Arial"/>
                <a:cs typeface="Arial"/>
              </a:rPr>
              <a:t>His </a:t>
            </a:r>
            <a:r>
              <a:rPr sz="614" spc="-24" dirty="0">
                <a:latin typeface="Arial"/>
                <a:cs typeface="Arial"/>
              </a:rPr>
              <a:t>volume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78" dirty="0">
                <a:latin typeface="DejaVu Serif"/>
                <a:cs typeface="DejaVu Serif"/>
              </a:rPr>
              <a:t>V</a:t>
            </a:r>
            <a:r>
              <a:rPr sz="614" spc="-75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t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464" lvl="1" indent="154993" algn="just">
              <a:lnSpc>
                <a:spcPct val="101499"/>
              </a:lnSpc>
              <a:spcBef>
                <a:spcPts val="222"/>
              </a:spcBef>
              <a:buFont typeface="Arial"/>
              <a:buAutoNum type="alphaLcParenBoth"/>
              <a:tabLst>
                <a:tab pos="398308" algn="l"/>
              </a:tabLst>
            </a:pPr>
            <a:r>
              <a:rPr sz="614" spc="-3" dirty="0">
                <a:latin typeface="Arial"/>
                <a:cs typeface="Arial"/>
              </a:rPr>
              <a:t>What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relation </a:t>
            </a:r>
            <a:r>
              <a:rPr sz="614" spc="-34" dirty="0">
                <a:latin typeface="Arial"/>
                <a:cs typeface="Arial"/>
              </a:rPr>
              <a:t>between </a:t>
            </a:r>
            <a:r>
              <a:rPr sz="614" spc="10" dirty="0">
                <a:latin typeface="DejaVu Serif"/>
                <a:cs typeface="DejaVu Serif"/>
              </a:rPr>
              <a:t>S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t</a:t>
            </a:r>
            <a:r>
              <a:rPr sz="614" spc="10" dirty="0">
                <a:latin typeface="Times New Roman"/>
                <a:cs typeface="Times New Roman"/>
              </a:rPr>
              <a:t>) </a:t>
            </a:r>
            <a:r>
              <a:rPr sz="614" spc="-31" dirty="0">
                <a:latin typeface="Arial"/>
                <a:cs typeface="Arial"/>
              </a:rPr>
              <a:t>and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t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Arial"/>
                <a:cs typeface="Arial"/>
              </a:rPr>
              <a:t>, </a:t>
            </a:r>
            <a:r>
              <a:rPr sz="614" spc="-14" dirty="0">
                <a:latin typeface="Arial"/>
                <a:cs typeface="Arial"/>
              </a:rPr>
              <a:t>i.e.  </a:t>
            </a:r>
            <a:r>
              <a:rPr sz="614" spc="-31" dirty="0">
                <a:latin typeface="Arial"/>
                <a:cs typeface="Arial"/>
              </a:rPr>
              <a:t>can you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48" dirty="0">
                <a:latin typeface="Arial"/>
                <a:cs typeface="Arial"/>
              </a:rPr>
              <a:t>so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t</a:t>
            </a:r>
            <a:r>
              <a:rPr sz="614" spc="1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S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t</a:t>
            </a:r>
            <a:r>
              <a:rPr sz="614" spc="10" dirty="0">
                <a:latin typeface="Times New Roman"/>
                <a:cs typeface="Times New Roman"/>
              </a:rPr>
              <a:t>))</a:t>
            </a:r>
            <a:r>
              <a:rPr sz="614" spc="1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09102" marR="18617" lvl="1" indent="154993" algn="just">
              <a:lnSpc>
                <a:spcPct val="101499"/>
              </a:lnSpc>
              <a:spcBef>
                <a:spcPts val="222"/>
              </a:spcBef>
              <a:buFont typeface="Arial"/>
              <a:buAutoNum type="alphaLcParenBoth"/>
              <a:tabLst>
                <a:tab pos="394411" algn="l"/>
              </a:tabLst>
            </a:pPr>
            <a:r>
              <a:rPr sz="614" spc="-31" dirty="0">
                <a:latin typeface="Arial"/>
                <a:cs typeface="Arial"/>
              </a:rPr>
              <a:t>Describe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meaning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derivatives </a:t>
            </a:r>
            <a:r>
              <a:rPr sz="614" spc="27" dirty="0">
                <a:latin typeface="DejaVu Serif"/>
                <a:cs typeface="DejaVu Serif"/>
              </a:rPr>
              <a:t>S</a:t>
            </a:r>
            <a:r>
              <a:rPr sz="614" i="1" spc="41" baseline="37037" dirty="0">
                <a:latin typeface="Arial"/>
                <a:cs typeface="Arial"/>
              </a:rPr>
              <a:t>j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t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34" dirty="0">
                <a:latin typeface="Arial"/>
                <a:cs typeface="Arial"/>
              </a:rPr>
              <a:t>and 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i="1" spc="56" baseline="37037" dirty="0">
                <a:latin typeface="Arial"/>
                <a:cs typeface="Arial"/>
              </a:rPr>
              <a:t>j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37" dirty="0">
                <a:latin typeface="DejaVu Serif"/>
                <a:cs typeface="DejaVu Serif"/>
              </a:rPr>
              <a:t>t</a:t>
            </a:r>
            <a:r>
              <a:rPr sz="614" spc="37" dirty="0">
                <a:latin typeface="Times New Roman"/>
                <a:cs typeface="Times New Roman"/>
              </a:rPr>
              <a:t>)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34" dirty="0">
                <a:latin typeface="Arial"/>
                <a:cs typeface="Arial"/>
              </a:rPr>
              <a:t>one </a:t>
            </a:r>
            <a:r>
              <a:rPr sz="614" spc="-7" dirty="0">
                <a:latin typeface="Arial"/>
                <a:cs typeface="Arial"/>
              </a:rPr>
              <a:t>plain </a:t>
            </a:r>
            <a:r>
              <a:rPr sz="614" spc="-20" dirty="0">
                <a:latin typeface="Arial"/>
                <a:cs typeface="Arial"/>
              </a:rPr>
              <a:t>english </a:t>
            </a:r>
            <a:r>
              <a:rPr sz="614" spc="-31" dirty="0">
                <a:latin typeface="Arial"/>
                <a:cs typeface="Arial"/>
              </a:rPr>
              <a:t>sentence </a:t>
            </a:r>
            <a:r>
              <a:rPr sz="614" spc="-27" dirty="0">
                <a:latin typeface="Arial"/>
                <a:cs typeface="Arial"/>
              </a:rPr>
              <a:t>each.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44" dirty="0">
                <a:latin typeface="Arial"/>
                <a:cs typeface="Arial"/>
              </a:rPr>
              <a:t>we </a:t>
            </a:r>
            <a:r>
              <a:rPr sz="614" spc="-34" dirty="0">
                <a:latin typeface="Arial"/>
                <a:cs typeface="Arial"/>
              </a:rPr>
              <a:t>measure  </a:t>
            </a:r>
            <a:r>
              <a:rPr sz="614" spc="-14" dirty="0">
                <a:latin typeface="Arial"/>
                <a:cs typeface="Arial"/>
              </a:rPr>
              <a:t>lengths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27" dirty="0">
                <a:latin typeface="Arial"/>
                <a:cs typeface="Arial"/>
              </a:rPr>
              <a:t>inches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3" dirty="0">
                <a:latin typeface="Arial"/>
                <a:cs typeface="Arial"/>
              </a:rPr>
              <a:t>time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10" dirty="0">
                <a:latin typeface="Arial"/>
                <a:cs typeface="Arial"/>
              </a:rPr>
              <a:t>minutes, </a:t>
            </a:r>
            <a:r>
              <a:rPr sz="614" spc="-7" dirty="0">
                <a:latin typeface="Arial"/>
                <a:cs typeface="Arial"/>
              </a:rPr>
              <a:t>then </a:t>
            </a:r>
            <a:r>
              <a:rPr sz="614" dirty="0">
                <a:latin typeface="Arial"/>
                <a:cs typeface="Arial"/>
              </a:rPr>
              <a:t>what </a:t>
            </a:r>
            <a:r>
              <a:rPr sz="614" spc="-3" dirty="0">
                <a:latin typeface="Arial"/>
                <a:cs typeface="Arial"/>
              </a:rPr>
              <a:t>units  </a:t>
            </a:r>
            <a:r>
              <a:rPr sz="614" spc="-24" dirty="0">
                <a:latin typeface="Arial"/>
                <a:cs typeface="Arial"/>
              </a:rPr>
              <a:t>do </a:t>
            </a:r>
            <a:r>
              <a:rPr sz="614" spc="-20" dirty="0">
                <a:latin typeface="DejaVu Serif"/>
                <a:cs typeface="DejaVu Serif"/>
              </a:rPr>
              <a:t>t, </a:t>
            </a:r>
            <a:r>
              <a:rPr sz="614" spc="7" dirty="0">
                <a:latin typeface="DejaVu Serif"/>
                <a:cs typeface="DejaVu Serif"/>
              </a:rPr>
              <a:t>S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t</a:t>
            </a:r>
            <a:r>
              <a:rPr sz="614" spc="7" dirty="0">
                <a:latin typeface="Times New Roman"/>
                <a:cs typeface="Times New Roman"/>
              </a:rPr>
              <a:t>)</a:t>
            </a:r>
            <a:r>
              <a:rPr sz="614" spc="7" dirty="0">
                <a:latin typeface="DejaVu Serif"/>
                <a:cs typeface="DejaVu Serif"/>
              </a:rPr>
              <a:t>,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t</a:t>
            </a:r>
            <a:r>
              <a:rPr sz="614" spc="7" dirty="0">
                <a:latin typeface="Times New Roman"/>
                <a:cs typeface="Times New Roman"/>
              </a:rPr>
              <a:t>)</a:t>
            </a:r>
            <a:r>
              <a:rPr sz="614" spc="7" dirty="0">
                <a:latin typeface="DejaVu Serif"/>
                <a:cs typeface="DejaVu Serif"/>
              </a:rPr>
              <a:t>, </a:t>
            </a:r>
            <a:r>
              <a:rPr sz="614" spc="27" dirty="0">
                <a:latin typeface="DejaVu Serif"/>
                <a:cs typeface="DejaVu Serif"/>
              </a:rPr>
              <a:t>S</a:t>
            </a:r>
            <a:r>
              <a:rPr sz="614" i="1" spc="41" baseline="37037" dirty="0">
                <a:latin typeface="Arial"/>
                <a:cs typeface="Arial"/>
              </a:rPr>
              <a:t>j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t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i="1" spc="56" baseline="37037" dirty="0">
                <a:latin typeface="Arial"/>
                <a:cs typeface="Arial"/>
              </a:rPr>
              <a:t>j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37" dirty="0">
                <a:latin typeface="DejaVu Serif"/>
                <a:cs typeface="DejaVu Serif"/>
              </a:rPr>
              <a:t>t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-37" dirty="0">
                <a:latin typeface="Arial"/>
                <a:cs typeface="Arial"/>
              </a:rPr>
              <a:t>have?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293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6715" y="595826"/>
            <a:ext cx="4074535" cy="1976241"/>
          </a:xfrm>
          <a:prstGeom prst="rect">
            <a:avLst/>
          </a:prstGeom>
        </p:spPr>
        <p:txBody>
          <a:bodyPr vert="horz" wrap="square" lIns="0" tIns="35935" rIns="0" bIns="0" rtlCol="0">
            <a:spAutoFit/>
          </a:bodyPr>
          <a:lstStyle/>
          <a:p>
            <a:pPr marL="12988" indent="154993">
              <a:spcBef>
                <a:spcPts val="283"/>
              </a:spcBef>
              <a:buFont typeface="Arial"/>
              <a:buAutoNum type="alphaLcParenBoth" startAt="3"/>
              <a:tabLst>
                <a:tab pos="299597" algn="l"/>
              </a:tabLst>
            </a:pPr>
            <a:r>
              <a:rPr sz="614" spc="3" dirty="0">
                <a:latin typeface="Arial"/>
                <a:cs typeface="Arial"/>
              </a:rPr>
              <a:t>What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relation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27" dirty="0">
                <a:latin typeface="DejaVu Serif"/>
                <a:cs typeface="DejaVu Serif"/>
              </a:rPr>
              <a:t>S</a:t>
            </a:r>
            <a:r>
              <a:rPr sz="614" i="1" spc="41" baseline="37037" dirty="0">
                <a:latin typeface="Arial"/>
                <a:cs typeface="Arial"/>
              </a:rPr>
              <a:t>j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t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78" dirty="0">
                <a:latin typeface="DejaVu Serif"/>
                <a:cs typeface="DejaVu Serif"/>
              </a:rPr>
              <a:t>V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i="1" spc="30" baseline="37037" dirty="0">
                <a:latin typeface="Arial"/>
                <a:cs typeface="Arial"/>
              </a:rPr>
              <a:t>j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t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2988" marR="2183332" indent="154993" algn="just">
              <a:lnSpc>
                <a:spcPct val="101499"/>
              </a:lnSpc>
              <a:spcBef>
                <a:spcPts val="201"/>
              </a:spcBef>
              <a:buFont typeface="Arial"/>
              <a:buAutoNum type="alphaLcParenBoth" startAt="3"/>
              <a:tabLst>
                <a:tab pos="311719" algn="l"/>
              </a:tabLst>
            </a:pPr>
            <a:r>
              <a:rPr sz="614" spc="31" dirty="0">
                <a:latin typeface="Arial"/>
                <a:cs typeface="Arial"/>
              </a:rPr>
              <a:t>At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moment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Bob’s </a:t>
            </a:r>
            <a:r>
              <a:rPr sz="614" spc="-17" dirty="0">
                <a:latin typeface="Arial"/>
                <a:cs typeface="Arial"/>
              </a:rPr>
              <a:t>volume </a:t>
            </a:r>
            <a:r>
              <a:rPr sz="614" spc="-24" dirty="0">
                <a:latin typeface="Arial"/>
                <a:cs typeface="Arial"/>
              </a:rPr>
              <a:t>is 8 </a:t>
            </a:r>
            <a:r>
              <a:rPr sz="614" spc="-10" dirty="0">
                <a:latin typeface="Arial"/>
                <a:cs typeface="Arial"/>
              </a:rPr>
              <a:t>cubic  </a:t>
            </a:r>
            <a:r>
              <a:rPr sz="614" spc="-31" dirty="0">
                <a:latin typeface="Arial"/>
                <a:cs typeface="Arial"/>
              </a:rPr>
              <a:t>inches, </a:t>
            </a:r>
            <a:r>
              <a:rPr sz="614" spc="-48" dirty="0">
                <a:latin typeface="Arial"/>
                <a:cs typeface="Arial"/>
              </a:rPr>
              <a:t>he </a:t>
            </a:r>
            <a:r>
              <a:rPr sz="614" spc="-31" dirty="0">
                <a:latin typeface="Arial"/>
                <a:cs typeface="Arial"/>
              </a:rPr>
              <a:t>is absorbing </a:t>
            </a:r>
            <a:r>
              <a:rPr sz="614" spc="-20" dirty="0">
                <a:latin typeface="Arial"/>
                <a:cs typeface="Arial"/>
              </a:rPr>
              <a:t>water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rate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dirty="0">
                <a:latin typeface="Times New Roman"/>
                <a:cs typeface="Times New Roman"/>
              </a:rPr>
              <a:t>2 </a:t>
            </a:r>
            <a:r>
              <a:rPr sz="614" spc="-24" dirty="0">
                <a:latin typeface="Arial"/>
                <a:cs typeface="Arial"/>
              </a:rPr>
              <a:t>cubic </a:t>
            </a:r>
            <a:r>
              <a:rPr sz="614" spc="-20" dirty="0">
                <a:latin typeface="Arial"/>
                <a:cs typeface="Arial"/>
              </a:rPr>
              <a:t>inch </a:t>
            </a:r>
            <a:r>
              <a:rPr sz="614" spc="-24" dirty="0">
                <a:latin typeface="Arial"/>
                <a:cs typeface="Arial"/>
              </a:rPr>
              <a:t>per  </a:t>
            </a:r>
            <a:r>
              <a:rPr sz="614" spc="-7" dirty="0">
                <a:latin typeface="Arial"/>
                <a:cs typeface="Arial"/>
              </a:rPr>
              <a:t>minute. </a:t>
            </a:r>
            <a:r>
              <a:rPr sz="614" spc="-20" dirty="0">
                <a:latin typeface="Arial"/>
                <a:cs typeface="Arial"/>
              </a:rPr>
              <a:t>How </a:t>
            </a:r>
            <a:r>
              <a:rPr sz="614" spc="-10" dirty="0">
                <a:latin typeface="Arial"/>
                <a:cs typeface="Arial"/>
              </a:rPr>
              <a:t>fast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his </a:t>
            </a:r>
            <a:r>
              <a:rPr sz="614" spc="-34" dirty="0">
                <a:latin typeface="Arial"/>
                <a:cs typeface="Arial"/>
              </a:rPr>
              <a:t>side </a:t>
            </a:r>
            <a:r>
              <a:rPr sz="614" spc="14" dirty="0">
                <a:latin typeface="DejaVu Serif"/>
                <a:cs typeface="DejaVu Serif"/>
              </a:rPr>
              <a:t>S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t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-20" dirty="0">
                <a:latin typeface="Arial"/>
                <a:cs typeface="Arial"/>
              </a:rPr>
              <a:t>growing?</a:t>
            </a:r>
            <a:endParaRPr sz="61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14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614">
              <a:latin typeface="Times New Roman"/>
              <a:cs typeface="Times New Roman"/>
            </a:endParaRPr>
          </a:p>
          <a:p>
            <a:pPr marL="1459018">
              <a:spcBef>
                <a:spcPts val="3"/>
              </a:spcBef>
            </a:pPr>
            <a:r>
              <a:rPr sz="682" b="1" spc="10" dirty="0">
                <a:latin typeface="Georgia"/>
                <a:cs typeface="Georgia"/>
              </a:rPr>
              <a:t>15. </a:t>
            </a:r>
            <a:r>
              <a:rPr sz="682" b="1" spc="-17" dirty="0">
                <a:latin typeface="Georgia"/>
                <a:cs typeface="Georgia"/>
              </a:rPr>
              <a:t>Implicit</a:t>
            </a:r>
            <a:r>
              <a:rPr sz="682" b="1" spc="106" dirty="0">
                <a:latin typeface="Georgia"/>
                <a:cs typeface="Georgia"/>
              </a:rPr>
              <a:t> </a:t>
            </a:r>
            <a:r>
              <a:rPr sz="682" b="1" spc="-27" dirty="0">
                <a:latin typeface="Georgia"/>
                <a:cs typeface="Georgia"/>
              </a:rPr>
              <a:t>differentiation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27"/>
              </a:spcBef>
            </a:pPr>
            <a:endParaRPr sz="648">
              <a:latin typeface="Times New Roman"/>
              <a:cs typeface="Times New Roman"/>
            </a:endParaRPr>
          </a:p>
          <a:p>
            <a:pPr marL="12988" marR="3464" indent="154993"/>
            <a:r>
              <a:rPr sz="682" b="1" spc="14" dirty="0">
                <a:latin typeface="Georgia"/>
                <a:cs typeface="Georgia"/>
              </a:rPr>
              <a:t>15.1.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0" dirty="0">
                <a:latin typeface="Georgia"/>
                <a:cs typeface="Georgia"/>
              </a:rPr>
              <a:t>recipe. </a:t>
            </a:r>
            <a:r>
              <a:rPr sz="682" spc="14" dirty="0">
                <a:latin typeface="Times New Roman"/>
                <a:cs typeface="Times New Roman"/>
              </a:rPr>
              <a:t>Recall </a:t>
            </a:r>
            <a:r>
              <a:rPr sz="682" spc="58" dirty="0">
                <a:latin typeface="Times New Roman"/>
                <a:cs typeface="Times New Roman"/>
              </a:rPr>
              <a:t>that </a:t>
            </a:r>
            <a:r>
              <a:rPr sz="682" spc="37" dirty="0">
                <a:latin typeface="Times New Roman"/>
                <a:cs typeface="Times New Roman"/>
              </a:rPr>
              <a:t>an </a:t>
            </a:r>
            <a:r>
              <a:rPr sz="682" spc="17" dirty="0">
                <a:latin typeface="Times New Roman"/>
                <a:cs typeface="Times New Roman"/>
              </a:rPr>
              <a:t>implicitely </a:t>
            </a:r>
            <a:r>
              <a:rPr sz="682" spc="10" dirty="0">
                <a:latin typeface="Times New Roman"/>
                <a:cs typeface="Times New Roman"/>
              </a:rPr>
              <a:t>defined </a:t>
            </a:r>
            <a:r>
              <a:rPr sz="682" spc="20" dirty="0">
                <a:latin typeface="Times New Roman"/>
                <a:cs typeface="Times New Roman"/>
              </a:rPr>
              <a:t>function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function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7" dirty="0">
                <a:latin typeface="Times New Roman"/>
                <a:cs typeface="Times New Roman"/>
              </a:rPr>
              <a:t>=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</a:t>
            </a:r>
            <a:r>
              <a:rPr sz="682" spc="10" dirty="0">
                <a:latin typeface="Times New Roman"/>
                <a:cs typeface="Times New Roman"/>
              </a:rPr>
              <a:t>which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defined 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24" dirty="0">
                <a:latin typeface="Times New Roman"/>
                <a:cs typeface="Times New Roman"/>
              </a:rPr>
              <a:t>equation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form</a:t>
            </a:r>
            <a:endParaRPr sz="682">
              <a:latin typeface="Times New Roman"/>
              <a:cs typeface="Times New Roman"/>
            </a:endParaRPr>
          </a:p>
          <a:p>
            <a:pPr marL="4329" algn="ctr">
              <a:spcBef>
                <a:spcPts val="225"/>
              </a:spcBef>
            </a:pP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6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x,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algn="ctr">
              <a:lnSpc>
                <a:spcPts val="818"/>
              </a:lnSpc>
              <a:spcBef>
                <a:spcPts val="372"/>
              </a:spcBef>
            </a:pP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dirty="0">
                <a:latin typeface="Times New Roman"/>
                <a:cs typeface="Times New Roman"/>
              </a:rPr>
              <a:t>call </a:t>
            </a: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equation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b="1" i="1" spc="44" dirty="0">
                <a:latin typeface="Times New Roman"/>
                <a:cs typeface="Times New Roman"/>
              </a:rPr>
              <a:t>defining </a:t>
            </a:r>
            <a:r>
              <a:rPr sz="682" b="1" i="1" spc="48" dirty="0">
                <a:latin typeface="Times New Roman"/>
                <a:cs typeface="Times New Roman"/>
              </a:rPr>
              <a:t>equation </a:t>
            </a:r>
            <a:r>
              <a:rPr sz="682" dirty="0">
                <a:latin typeface="Times New Roman"/>
                <a:cs typeface="Times New Roman"/>
              </a:rPr>
              <a:t>for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function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). </a:t>
            </a:r>
            <a:r>
              <a:rPr sz="682" spc="-3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Times New Roman"/>
                <a:cs typeface="Times New Roman"/>
              </a:rPr>
              <a:t>find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dirty="0">
                <a:latin typeface="Times New Roman"/>
                <a:cs typeface="Times New Roman"/>
              </a:rPr>
              <a:t>for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-3" dirty="0">
                <a:latin typeface="Times New Roman"/>
                <a:cs typeface="Times New Roman"/>
              </a:rPr>
              <a:t>given </a:t>
            </a:r>
            <a:r>
              <a:rPr sz="682" spc="3" dirty="0">
                <a:latin typeface="Times New Roman"/>
                <a:cs typeface="Times New Roman"/>
              </a:rPr>
              <a:t>value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of</a:t>
            </a:r>
            <a:endParaRPr sz="682">
              <a:latin typeface="Times New Roman"/>
              <a:cs typeface="Times New Roman"/>
            </a:endParaRPr>
          </a:p>
          <a:p>
            <a:pPr marL="12988">
              <a:lnSpc>
                <a:spcPts val="818"/>
              </a:lnSpc>
            </a:pP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-3" dirty="0">
                <a:latin typeface="Times New Roman"/>
                <a:cs typeface="Times New Roman"/>
              </a:rPr>
              <a:t>solve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defining </a:t>
            </a:r>
            <a:r>
              <a:rPr sz="682" spc="24" dirty="0">
                <a:latin typeface="Times New Roman"/>
                <a:cs typeface="Times New Roman"/>
              </a:rPr>
              <a:t>equation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x, y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0 </a:t>
            </a:r>
            <a:r>
              <a:rPr sz="682" spc="3" dirty="0">
                <a:latin typeface="Times New Roman"/>
                <a:cs typeface="Times New Roman"/>
              </a:rPr>
              <a:t>for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7981">
              <a:spcBef>
                <a:spcPts val="365"/>
              </a:spcBef>
            </a:pPr>
            <a:r>
              <a:rPr sz="682" spc="10" dirty="0">
                <a:latin typeface="Times New Roman"/>
                <a:cs typeface="Times New Roman"/>
              </a:rPr>
              <a:t>Here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recipe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20" dirty="0">
                <a:latin typeface="Times New Roman"/>
                <a:cs typeface="Times New Roman"/>
              </a:rPr>
              <a:t>computing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14" dirty="0">
                <a:latin typeface="Times New Roman"/>
                <a:cs typeface="Times New Roman"/>
              </a:rPr>
              <a:t>implicitely </a:t>
            </a:r>
            <a:r>
              <a:rPr sz="682" spc="7" dirty="0">
                <a:latin typeface="Times New Roman"/>
                <a:cs typeface="Times New Roman"/>
              </a:rPr>
              <a:t>defined </a:t>
            </a:r>
            <a:r>
              <a:rPr sz="682" spc="17" dirty="0">
                <a:latin typeface="Times New Roman"/>
                <a:cs typeface="Times New Roman"/>
              </a:rPr>
              <a:t>function.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7"/>
              </a:spcBef>
            </a:pPr>
            <a:endParaRPr sz="511">
              <a:latin typeface="Times New Roman"/>
              <a:cs typeface="Times New Roman"/>
            </a:endParaRPr>
          </a:p>
          <a:p>
            <a:pPr marL="364538" indent="-153262">
              <a:lnSpc>
                <a:spcPts val="818"/>
              </a:lnSpc>
              <a:buAutoNum type="arabicParenBoth"/>
              <a:tabLst>
                <a:tab pos="364971" algn="l"/>
              </a:tabLst>
            </a:pPr>
            <a:r>
              <a:rPr sz="682" spc="7" dirty="0">
                <a:latin typeface="Times New Roman"/>
                <a:cs typeface="Times New Roman"/>
              </a:rPr>
              <a:t>Differentiate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equation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x, y</a:t>
            </a:r>
            <a:r>
              <a:rPr sz="682" dirty="0">
                <a:latin typeface="Times New Roman"/>
                <a:cs typeface="Times New Roman"/>
              </a:rPr>
              <a:t>)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-7" dirty="0">
                <a:latin typeface="Times New Roman"/>
                <a:cs typeface="Times New Roman"/>
              </a:rPr>
              <a:t>0;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may </a:t>
            </a:r>
            <a:r>
              <a:rPr sz="682" spc="10" dirty="0">
                <a:latin typeface="Times New Roman"/>
                <a:cs typeface="Times New Roman"/>
              </a:rPr>
              <a:t>need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chain rule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deal </a:t>
            </a:r>
            <a:r>
              <a:rPr sz="682" spc="17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occurences </a:t>
            </a:r>
            <a:r>
              <a:rPr sz="682" spc="-17" dirty="0">
                <a:latin typeface="Times New Roman"/>
                <a:cs typeface="Times New Roman"/>
              </a:rPr>
              <a:t>of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  <a:p>
            <a:pPr marL="364538">
              <a:lnSpc>
                <a:spcPts val="815"/>
              </a:lnSpc>
            </a:pP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x,</a:t>
            </a:r>
            <a:r>
              <a:rPr sz="682" spc="-156" dirty="0">
                <a:latin typeface="DejaVu Serif"/>
                <a:cs typeface="DejaVu Serif"/>
              </a:rPr>
              <a:t>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682" dirty="0">
                <a:latin typeface="Times New Roman"/>
                <a:cs typeface="Times New Roman"/>
              </a:rPr>
              <a:t>);</a:t>
            </a:r>
            <a:endParaRPr sz="682">
              <a:latin typeface="Times New Roman"/>
              <a:cs typeface="Times New Roman"/>
            </a:endParaRPr>
          </a:p>
          <a:p>
            <a:pPr marL="322110" indent="-110833">
              <a:lnSpc>
                <a:spcPts val="818"/>
              </a:lnSpc>
              <a:buAutoNum type="arabicParenBoth" startAt="2"/>
              <a:tabLst>
                <a:tab pos="322543" algn="l"/>
              </a:tabLst>
            </a:pPr>
            <a:r>
              <a:rPr sz="682" spc="-3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 rearrange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terms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result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step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get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24" dirty="0">
                <a:latin typeface="Times New Roman"/>
                <a:cs typeface="Times New Roman"/>
              </a:rPr>
              <a:t>equation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7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form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1114" y="2655063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(30)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2970" y="2596700"/>
            <a:ext cx="10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99672" y="2728418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 txBox="1"/>
          <p:nvPr/>
        </p:nvSpPr>
        <p:spPr>
          <a:xfrm>
            <a:off x="5612701" y="2655063"/>
            <a:ext cx="96678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10430" algn="l"/>
              </a:tabLst>
            </a:pPr>
            <a:r>
              <a:rPr sz="682" spc="-3" dirty="0">
                <a:latin typeface="DejaVu Serif"/>
                <a:cs typeface="DejaVu Serif"/>
              </a:rPr>
              <a:t>tt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x,</a:t>
            </a:r>
            <a:r>
              <a:rPr sz="682" spc="-102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</a:t>
            </a:r>
            <a:r>
              <a:rPr sz="682" spc="-116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09789" y="2683613"/>
            <a:ext cx="2822431" cy="349496"/>
          </a:xfrm>
          <a:prstGeom prst="rect">
            <a:avLst/>
          </a:prstGeom>
        </p:spPr>
        <p:txBody>
          <a:bodyPr vert="horz" wrap="square" lIns="0" tIns="38966" rIns="0" bIns="0" rtlCol="0">
            <a:spAutoFit/>
          </a:bodyPr>
          <a:lstStyle/>
          <a:p>
            <a:pPr marL="251107" algn="ctr">
              <a:spcBef>
                <a:spcPts val="307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747"/>
              </a:lnSpc>
              <a:spcBef>
                <a:spcPts val="239"/>
              </a:spcBef>
            </a:pP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-10" dirty="0">
                <a:latin typeface="DejaVu Serif"/>
                <a:cs typeface="DejaVu Serif"/>
              </a:rPr>
              <a:t>tt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31" dirty="0">
                <a:latin typeface="DejaVu Serif"/>
                <a:cs typeface="DejaVu Serif"/>
              </a:rPr>
              <a:t>H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10" dirty="0">
                <a:latin typeface="Times New Roman"/>
                <a:cs typeface="Times New Roman"/>
              </a:rPr>
              <a:t>expressions </a:t>
            </a:r>
            <a:r>
              <a:rPr sz="682" spc="17" dirty="0">
                <a:latin typeface="Times New Roman"/>
                <a:cs typeface="Times New Roman"/>
              </a:rPr>
              <a:t>containing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48" dirty="0">
                <a:latin typeface="Times New Roman"/>
                <a:cs typeface="Times New Roman"/>
              </a:rPr>
              <a:t>but </a:t>
            </a:r>
            <a:r>
              <a:rPr sz="682" spc="34" dirty="0">
                <a:latin typeface="Times New Roman"/>
                <a:cs typeface="Times New Roman"/>
              </a:rPr>
              <a:t>not the</a:t>
            </a:r>
            <a:r>
              <a:rPr sz="682" spc="173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derivative.</a:t>
            </a:r>
            <a:endParaRPr sz="682">
              <a:latin typeface="Times New Roman"/>
              <a:cs typeface="Times New Roman"/>
            </a:endParaRPr>
          </a:p>
          <a:p>
            <a:pPr marR="255003" algn="ctr">
              <a:lnSpc>
                <a:spcPts val="747"/>
              </a:lnSpc>
            </a:pP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45164" y="3065413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5636505" y="3051233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9528" y="2992057"/>
            <a:ext cx="152313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489757" algn="l"/>
              </a:tabLst>
            </a:pPr>
            <a:r>
              <a:rPr sz="682" spc="24" dirty="0">
                <a:latin typeface="Times New Roman"/>
                <a:cs typeface="Times New Roman"/>
              </a:rPr>
              <a:t>(3)</a:t>
            </a:r>
            <a:r>
              <a:rPr sz="682" dirty="0">
                <a:latin typeface="Times New Roman"/>
                <a:cs typeface="Times New Roman"/>
              </a:rPr>
              <a:t>Sol</a:t>
            </a:r>
            <a:r>
              <a:rPr sz="682" spc="-20" dirty="0">
                <a:latin typeface="Times New Roman"/>
                <a:cs typeface="Times New Roman"/>
              </a:rPr>
              <a:t>v</a:t>
            </a:r>
            <a:r>
              <a:rPr sz="682" spc="-3" dirty="0">
                <a:latin typeface="Times New Roman"/>
                <a:cs typeface="Times New Roman"/>
              </a:rPr>
              <a:t>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7" dirty="0">
                <a:latin typeface="Times New Roman"/>
                <a:cs typeface="Times New Roman"/>
              </a:rPr>
              <a:t>t</a:t>
            </a:r>
            <a:r>
              <a:rPr sz="682" spc="65" dirty="0">
                <a:latin typeface="Times New Roman"/>
                <a:cs typeface="Times New Roman"/>
              </a:rPr>
              <a:t>h</a:t>
            </a:r>
            <a:r>
              <a:rPr sz="682" spc="-3" dirty="0">
                <a:latin typeface="Times New Roman"/>
                <a:cs typeface="Times New Roman"/>
              </a:rPr>
              <a:t>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equation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step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for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" dirty="0">
                <a:latin typeface="Times New Roman"/>
                <a:cs typeface="Times New Roman"/>
              </a:rPr>
              <a:t>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61114" y="3248530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(31)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08059" y="3321887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5801356" y="3190168"/>
            <a:ext cx="5914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3492" algn="l"/>
              </a:tabLst>
            </a:pPr>
            <a:r>
              <a:rPr sz="682" spc="-68" dirty="0">
                <a:latin typeface="DejaVu Serif"/>
                <a:cs typeface="DejaVu Serif"/>
              </a:rPr>
              <a:t>dy	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105092" y="3321887"/>
            <a:ext cx="279256" cy="0"/>
          </a:xfrm>
          <a:custGeom>
            <a:avLst/>
            <a:gdLst/>
            <a:ahLst/>
            <a:cxnLst/>
            <a:rect l="l" t="t" r="r" b="b"/>
            <a:pathLst>
              <a:path w="409575">
                <a:moveTo>
                  <a:pt x="0" y="0"/>
                </a:moveTo>
                <a:lnTo>
                  <a:pt x="4089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 txBox="1"/>
          <p:nvPr/>
        </p:nvSpPr>
        <p:spPr>
          <a:xfrm>
            <a:off x="5799400" y="3248531"/>
            <a:ext cx="587952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6810">
              <a:lnSpc>
                <a:spcPts val="641"/>
              </a:lnSpc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endParaRPr sz="682">
              <a:latin typeface="DejaVu Sans"/>
              <a:cs typeface="DejaVu Sans"/>
            </a:endParaRPr>
          </a:p>
          <a:p>
            <a:pPr marL="8659">
              <a:lnSpc>
                <a:spcPts val="641"/>
              </a:lnSpc>
              <a:tabLst>
                <a:tab pos="310853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3" dirty="0">
                <a:latin typeface="DejaVu Serif"/>
                <a:cs typeface="DejaVu Serif"/>
              </a:rPr>
              <a:t>tt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x,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59528" y="3468211"/>
            <a:ext cx="3871913" cy="52838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1921" marR="3464" indent="-153695" algn="just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(4) </a:t>
            </a: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7" dirty="0">
                <a:latin typeface="Times New Roman"/>
                <a:cs typeface="Times New Roman"/>
              </a:rPr>
              <a:t>you also have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10" dirty="0">
                <a:latin typeface="Times New Roman"/>
                <a:cs typeface="Times New Roman"/>
              </a:rPr>
              <a:t>explicit </a:t>
            </a:r>
            <a:r>
              <a:rPr sz="682" spc="17" dirty="0">
                <a:latin typeface="Times New Roman"/>
                <a:cs typeface="Times New Roman"/>
              </a:rPr>
              <a:t>description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10" dirty="0">
                <a:latin typeface="Times New Roman"/>
                <a:cs typeface="Times New Roman"/>
              </a:rPr>
              <a:t>(i.e.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formula expressing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39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terms 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27" dirty="0">
                <a:latin typeface="Times New Roman"/>
                <a:cs typeface="Times New Roman"/>
              </a:rPr>
              <a:t>then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can </a:t>
            </a:r>
            <a:r>
              <a:rPr sz="682" spc="27" dirty="0">
                <a:latin typeface="Times New Roman"/>
                <a:cs typeface="Times New Roman"/>
              </a:rPr>
              <a:t>substitute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expression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31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get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7" dirty="0">
                <a:latin typeface="Times New Roman"/>
                <a:cs typeface="Times New Roman"/>
              </a:rPr>
              <a:t>formula </a:t>
            </a:r>
            <a:r>
              <a:rPr sz="682" dirty="0">
                <a:latin typeface="Times New Roman"/>
                <a:cs typeface="Times New Roman"/>
              </a:rPr>
              <a:t>for </a:t>
            </a:r>
            <a:r>
              <a:rPr sz="682" spc="-17" dirty="0">
                <a:latin typeface="DejaVu Serif"/>
                <a:cs typeface="DejaVu Serif"/>
              </a:rPr>
              <a:t>dy/dx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20" dirty="0">
                <a:latin typeface="Times New Roman"/>
                <a:cs typeface="Times New Roman"/>
              </a:rPr>
              <a:t>terms </a:t>
            </a:r>
            <a:r>
              <a:rPr sz="682" spc="-17" dirty="0">
                <a:latin typeface="Times New Roman"/>
                <a:cs typeface="Times New Roman"/>
              </a:rPr>
              <a:t>of 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only.</a:t>
            </a:r>
            <a:endParaRPr sz="682">
              <a:latin typeface="Times New Roman"/>
              <a:cs typeface="Times New Roman"/>
            </a:endParaRPr>
          </a:p>
          <a:p>
            <a:pPr marL="161921" marR="3464" indent="154993">
              <a:lnSpc>
                <a:spcPts val="818"/>
              </a:lnSpc>
              <a:spcBef>
                <a:spcPts val="17"/>
              </a:spcBef>
            </a:pPr>
            <a:r>
              <a:rPr sz="682" spc="17" dirty="0">
                <a:latin typeface="Times New Roman"/>
                <a:cs typeface="Times New Roman"/>
              </a:rPr>
              <a:t>Often </a:t>
            </a:r>
            <a:r>
              <a:rPr sz="682" spc="7" dirty="0">
                <a:latin typeface="Times New Roman"/>
                <a:cs typeface="Times New Roman"/>
              </a:rPr>
              <a:t>no explicit formula </a:t>
            </a:r>
            <a:r>
              <a:rPr sz="682" dirty="0">
                <a:latin typeface="Times New Roman"/>
                <a:cs typeface="Times New Roman"/>
              </a:rPr>
              <a:t>for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available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can’t </a:t>
            </a:r>
            <a:r>
              <a:rPr sz="682" spc="17" dirty="0">
                <a:latin typeface="Times New Roman"/>
                <a:cs typeface="Times New Roman"/>
              </a:rPr>
              <a:t>take </a:t>
            </a:r>
            <a:r>
              <a:rPr sz="682" spc="20" dirty="0">
                <a:latin typeface="Times New Roman"/>
                <a:cs typeface="Times New Roman"/>
              </a:rPr>
              <a:t>this last </a:t>
            </a:r>
            <a:r>
              <a:rPr sz="682" spc="17" dirty="0">
                <a:latin typeface="Times New Roman"/>
                <a:cs typeface="Times New Roman"/>
              </a:rPr>
              <a:t>step.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dirty="0">
                <a:latin typeface="Times New Roman"/>
                <a:cs typeface="Times New Roman"/>
              </a:rPr>
              <a:t>case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31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-7" dirty="0">
                <a:latin typeface="Times New Roman"/>
                <a:cs typeface="Times New Roman"/>
              </a:rPr>
              <a:t>is  </a:t>
            </a:r>
            <a:r>
              <a:rPr sz="682" spc="17" dirty="0">
                <a:latin typeface="Times New Roman"/>
                <a:cs typeface="Times New Roman"/>
              </a:rPr>
              <a:t>as far as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</a:t>
            </a:r>
            <a:r>
              <a:rPr sz="682" spc="20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go.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64497" y="4123418"/>
            <a:ext cx="9265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dx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61114" y="4067793"/>
            <a:ext cx="40697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Observe </a:t>
            </a:r>
            <a:r>
              <a:rPr sz="682" spc="51" dirty="0">
                <a:latin typeface="Times New Roman"/>
                <a:cs typeface="Times New Roman"/>
              </a:rPr>
              <a:t>that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-3" dirty="0">
                <a:latin typeface="Times New Roman"/>
                <a:cs typeface="Times New Roman"/>
              </a:rPr>
              <a:t>following </a:t>
            </a:r>
            <a:r>
              <a:rPr sz="682" spc="24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procedure </a:t>
            </a:r>
            <a:r>
              <a:rPr sz="682" spc="7" dirty="0">
                <a:latin typeface="Times New Roman"/>
                <a:cs typeface="Times New Roman"/>
              </a:rPr>
              <a:t>you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20" dirty="0">
                <a:latin typeface="Times New Roman"/>
                <a:cs typeface="Times New Roman"/>
              </a:rPr>
              <a:t>get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formula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716" u="sng" spc="-15" baseline="3571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r>
              <a:rPr sz="716" spc="-15" baseline="35714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spc="17" dirty="0">
                <a:latin typeface="Times New Roman"/>
                <a:cs typeface="Times New Roman"/>
              </a:rPr>
              <a:t>contains </a:t>
            </a:r>
            <a:r>
              <a:rPr sz="682" spc="37" dirty="0">
                <a:latin typeface="Times New Roman"/>
                <a:cs typeface="Times New Roman"/>
              </a:rPr>
              <a:t>both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40489" y="5550347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 txBox="1"/>
          <p:nvPr/>
        </p:nvSpPr>
        <p:spPr>
          <a:xfrm>
            <a:off x="5798014" y="5709049"/>
            <a:ext cx="4675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4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58871" y="4171313"/>
            <a:ext cx="4072370" cy="159534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824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marL="10824" marR="3464" lvl="1" indent="154993" algn="just">
              <a:spcBef>
                <a:spcPts val="453"/>
              </a:spcBef>
              <a:buAutoNum type="arabicPeriod" startAt="2"/>
              <a:tabLst>
                <a:tab pos="419955" algn="l"/>
              </a:tabLst>
            </a:pPr>
            <a:r>
              <a:rPr sz="682" b="1" spc="-17" dirty="0">
                <a:latin typeface="Georgia"/>
                <a:cs typeface="Georgia"/>
              </a:rPr>
              <a:t>Dealing </a:t>
            </a:r>
            <a:r>
              <a:rPr sz="682" b="1" spc="-14" dirty="0">
                <a:latin typeface="Georgia"/>
                <a:cs typeface="Georgia"/>
              </a:rPr>
              <a:t>with </a:t>
            </a:r>
            <a:r>
              <a:rPr sz="682" b="1" spc="-27" dirty="0">
                <a:latin typeface="Georgia"/>
                <a:cs typeface="Georgia"/>
              </a:rPr>
              <a:t>equations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37" dirty="0">
                <a:latin typeface="Georgia"/>
                <a:cs typeface="Georgia"/>
              </a:rPr>
              <a:t>form </a:t>
            </a:r>
            <a:r>
              <a:rPr sz="682" spc="7" dirty="0">
                <a:latin typeface="DejaVu Serif"/>
                <a:cs typeface="DejaVu Serif"/>
              </a:rPr>
              <a:t>F</a:t>
            </a:r>
            <a:r>
              <a:rPr sz="716" spc="10" baseline="-11904" dirty="0">
                <a:latin typeface="Times New Roman"/>
                <a:cs typeface="Times New Roman"/>
              </a:rPr>
              <a:t>1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F</a:t>
            </a:r>
            <a:r>
              <a:rPr sz="716" spc="10" baseline="-11904" dirty="0">
                <a:latin typeface="Times New Roman"/>
                <a:cs typeface="Times New Roman"/>
              </a:rPr>
              <a:t>2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b="1" dirty="0">
                <a:latin typeface="Georgia"/>
                <a:cs typeface="Georgia"/>
              </a:rPr>
              <a:t>. </a:t>
            </a:r>
            <a:r>
              <a:rPr sz="682" spc="3" dirty="0">
                <a:latin typeface="Times New Roman"/>
                <a:cs typeface="Times New Roman"/>
              </a:rPr>
              <a:t>If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implicit </a:t>
            </a:r>
            <a:r>
              <a:rPr sz="682" spc="17" dirty="0">
                <a:latin typeface="Times New Roman"/>
                <a:cs typeface="Times New Roman"/>
              </a:rPr>
              <a:t>definition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not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form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x, y</a:t>
            </a:r>
            <a:r>
              <a:rPr sz="682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= </a:t>
            </a:r>
            <a:r>
              <a:rPr sz="682" spc="-10" dirty="0">
                <a:latin typeface="Times New Roman"/>
                <a:cs typeface="Times New Roman"/>
              </a:rPr>
              <a:t>0 </a:t>
            </a:r>
            <a:r>
              <a:rPr sz="682" spc="41" dirty="0">
                <a:latin typeface="Times New Roman"/>
                <a:cs typeface="Times New Roman"/>
              </a:rPr>
              <a:t>but </a:t>
            </a:r>
            <a:r>
              <a:rPr sz="682" spc="31" dirty="0">
                <a:latin typeface="Times New Roman"/>
                <a:cs typeface="Times New Roman"/>
              </a:rPr>
              <a:t>rather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form </a:t>
            </a:r>
            <a:r>
              <a:rPr sz="682" spc="7" dirty="0">
                <a:latin typeface="DejaVu Serif"/>
                <a:cs typeface="DejaVu Serif"/>
              </a:rPr>
              <a:t>F</a:t>
            </a:r>
            <a:r>
              <a:rPr sz="716" spc="10" baseline="-11904" dirty="0">
                <a:latin typeface="Times New Roman"/>
                <a:cs typeface="Times New Roman"/>
              </a:rPr>
              <a:t>1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682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F</a:t>
            </a:r>
            <a:r>
              <a:rPr sz="716" spc="10" baseline="-11904" dirty="0">
                <a:latin typeface="Times New Roman"/>
                <a:cs typeface="Times New Roman"/>
              </a:rPr>
              <a:t>2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682" dirty="0">
                <a:latin typeface="Times New Roman"/>
                <a:cs typeface="Times New Roman"/>
              </a:rPr>
              <a:t>) </a:t>
            </a:r>
            <a:r>
              <a:rPr sz="682" spc="27" dirty="0">
                <a:latin typeface="Times New Roman"/>
                <a:cs typeface="Times New Roman"/>
              </a:rPr>
              <a:t>then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-7" dirty="0">
                <a:latin typeface="Times New Roman"/>
                <a:cs typeface="Times New Roman"/>
              </a:rPr>
              <a:t>move </a:t>
            </a:r>
            <a:r>
              <a:rPr sz="682" spc="7" dirty="0">
                <a:latin typeface="Times New Roman"/>
                <a:cs typeface="Times New Roman"/>
              </a:rPr>
              <a:t>all </a:t>
            </a:r>
            <a:r>
              <a:rPr sz="682" spc="24" dirty="0">
                <a:latin typeface="Times New Roman"/>
                <a:cs typeface="Times New Roman"/>
              </a:rPr>
              <a:t>terms </a:t>
            </a:r>
            <a:r>
              <a:rPr sz="682" spc="31" dirty="0">
                <a:latin typeface="Times New Roman"/>
                <a:cs typeface="Times New Roman"/>
              </a:rPr>
              <a:t>to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left </a:t>
            </a:r>
            <a:r>
              <a:rPr sz="682" spc="34" dirty="0">
                <a:latin typeface="Times New Roman"/>
                <a:cs typeface="Times New Roman"/>
              </a:rPr>
              <a:t>hand </a:t>
            </a:r>
            <a:r>
              <a:rPr sz="682" spc="10" dirty="0">
                <a:latin typeface="Times New Roman"/>
                <a:cs typeface="Times New Roman"/>
              </a:rPr>
              <a:t>side,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proceed as </a:t>
            </a:r>
            <a:r>
              <a:rPr sz="682" spc="14" dirty="0">
                <a:latin typeface="Times New Roman"/>
                <a:cs typeface="Times New Roman"/>
              </a:rPr>
              <a:t>above. </a:t>
            </a:r>
            <a:r>
              <a:rPr sz="682" spc="17" dirty="0">
                <a:latin typeface="Times New Roman"/>
                <a:cs typeface="Times New Roman"/>
              </a:rPr>
              <a:t>E.g.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deal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7" dirty="0">
                <a:latin typeface="Times New Roman"/>
                <a:cs typeface="Times New Roman"/>
              </a:rPr>
              <a:t>which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satisfies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515"/>
              </a:spcBef>
            </a:pP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1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27" dirty="0">
                <a:latin typeface="DejaVu Serif"/>
                <a:cs typeface="DejaVu Serif"/>
              </a:rPr>
              <a:t>xy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515"/>
              </a:spcBef>
            </a:pP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rewrite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24" dirty="0">
                <a:latin typeface="Times New Roman"/>
                <a:cs typeface="Times New Roman"/>
              </a:rPr>
              <a:t>equation</a:t>
            </a:r>
            <a:r>
              <a:rPr sz="682" spc="16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endParaRPr sz="682">
              <a:latin typeface="Times New Roman"/>
              <a:cs typeface="Times New Roman"/>
            </a:endParaRPr>
          </a:p>
          <a:p>
            <a:pPr marL="1732" algn="ctr">
              <a:spcBef>
                <a:spcPts val="228"/>
              </a:spcBef>
            </a:pP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xy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  <a:p>
            <a:pPr marL="10824">
              <a:spcBef>
                <a:spcPts val="372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set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x,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27777" dirty="0">
                <a:latin typeface="Times New Roman"/>
                <a:cs typeface="Times New Roman"/>
              </a:rPr>
              <a:t>2</a:t>
            </a:r>
            <a:r>
              <a:rPr sz="716" spc="97" baseline="2777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xy</a:t>
            </a:r>
            <a:r>
              <a:rPr sz="682" spc="-3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4"/>
              </a:spcBef>
            </a:pPr>
            <a:endParaRPr sz="1091">
              <a:latin typeface="Times New Roman"/>
              <a:cs typeface="Times New Roman"/>
            </a:endParaRPr>
          </a:p>
          <a:p>
            <a:pPr marL="10824" lvl="1" indent="154993">
              <a:lnSpc>
                <a:spcPts val="794"/>
              </a:lnSpc>
              <a:buAutoNum type="arabicPeriod" startAt="3"/>
              <a:tabLst>
                <a:tab pos="419955" algn="l"/>
              </a:tabLst>
            </a:pP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92" dirty="0">
                <a:latin typeface="Georgia"/>
                <a:cs typeface="Georgia"/>
              </a:rPr>
              <a:t>– </a:t>
            </a:r>
            <a:r>
              <a:rPr sz="682" b="1" spc="-14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1023" spc="-173" baseline="47222" dirty="0">
                <a:latin typeface="DejaVu Sans"/>
                <a:cs typeface="DejaVu Sans"/>
              </a:rPr>
              <a:t>√</a:t>
            </a:r>
            <a:r>
              <a:rPr sz="511" spc="-173" baseline="50000" dirty="0">
                <a:latin typeface="Times New Roman"/>
                <a:cs typeface="Times New Roman"/>
              </a:rPr>
              <a:t>4</a:t>
            </a:r>
            <a:r>
              <a:rPr sz="511" spc="153" baseline="5000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23809" dirty="0">
                <a:latin typeface="Times New Roman"/>
                <a:cs typeface="Times New Roman"/>
              </a:rPr>
              <a:t>4</a:t>
            </a:r>
            <a:r>
              <a:rPr sz="682" b="1" spc="20" dirty="0">
                <a:latin typeface="Georgia"/>
                <a:cs typeface="Georgia"/>
              </a:rPr>
              <a:t>. </a:t>
            </a:r>
            <a:r>
              <a:rPr sz="682" spc="17" dirty="0">
                <a:latin typeface="Times New Roman"/>
                <a:cs typeface="Times New Roman"/>
              </a:rPr>
              <a:t>Consider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6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</a:t>
            </a:r>
            <a:endParaRPr sz="682">
              <a:latin typeface="Times New Roman"/>
              <a:cs typeface="Times New Roman"/>
            </a:endParaRPr>
          </a:p>
          <a:p>
            <a:pPr marR="589668" algn="ctr">
              <a:lnSpc>
                <a:spcPts val="794"/>
              </a:lnSpc>
            </a:pPr>
            <a:r>
              <a:rPr sz="682" spc="-232" dirty="0">
                <a:latin typeface="Arial"/>
                <a:cs typeface="Arial"/>
              </a:rPr>
              <a:t>√</a:t>
            </a:r>
            <a:endParaRPr sz="682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74371" y="5720152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 txBox="1"/>
          <p:nvPr/>
        </p:nvSpPr>
        <p:spPr>
          <a:xfrm>
            <a:off x="6063588" y="5712638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61114" y="6005902"/>
            <a:ext cx="1420091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712"/>
              </a:lnSpc>
            </a:pPr>
            <a:r>
              <a:rPr sz="682" spc="14" dirty="0">
                <a:latin typeface="Times New Roman"/>
                <a:cs typeface="Times New Roman"/>
              </a:rPr>
              <a:t>differentiation (i.e.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recipe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above).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6</a:t>
            </a:fld>
            <a:endParaRPr spc="31" dirty="0"/>
          </a:p>
        </p:txBody>
      </p:sp>
      <p:sp>
        <p:nvSpPr>
          <p:cNvPr id="24" name="object 24"/>
          <p:cNvSpPr txBox="1"/>
          <p:nvPr/>
        </p:nvSpPr>
        <p:spPr>
          <a:xfrm>
            <a:off x="5491110" y="5711687"/>
            <a:ext cx="12101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83155" algn="l"/>
                <a:tab pos="744229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82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89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	</a:t>
            </a:r>
            <a:r>
              <a:rPr sz="682" spc="-24" dirty="0">
                <a:latin typeface="DejaVu Sans"/>
                <a:cs typeface="DejaVu Sans"/>
              </a:rPr>
              <a:t>−</a:t>
            </a:r>
            <a:r>
              <a:rPr sz="682" spc="-2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58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56715" y="5880816"/>
            <a:ext cx="40762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will </a:t>
            </a:r>
            <a:r>
              <a:rPr sz="682" spc="31" dirty="0">
                <a:latin typeface="Times New Roman"/>
                <a:cs typeface="Times New Roman"/>
              </a:rPr>
              <a:t>compute </a:t>
            </a:r>
            <a:r>
              <a:rPr sz="682" spc="27" dirty="0">
                <a:latin typeface="Times New Roman"/>
                <a:cs typeface="Times New Roman"/>
              </a:rPr>
              <a:t>its </a:t>
            </a:r>
            <a:r>
              <a:rPr sz="682" spc="20" dirty="0">
                <a:latin typeface="Times New Roman"/>
                <a:cs typeface="Times New Roman"/>
              </a:rPr>
              <a:t>derivative in </a:t>
            </a:r>
            <a:r>
              <a:rPr sz="682" spc="17" dirty="0">
                <a:latin typeface="Times New Roman"/>
                <a:cs typeface="Times New Roman"/>
              </a:rPr>
              <a:t>two </a:t>
            </a:r>
            <a:r>
              <a:rPr sz="682" spc="7" dirty="0">
                <a:latin typeface="Times New Roman"/>
                <a:cs typeface="Times New Roman"/>
              </a:rPr>
              <a:t>ways: </a:t>
            </a:r>
            <a:r>
              <a:rPr sz="682" spc="17" dirty="0">
                <a:latin typeface="Times New Roman"/>
                <a:cs typeface="Times New Roman"/>
              </a:rPr>
              <a:t>first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direct </a:t>
            </a:r>
            <a:r>
              <a:rPr sz="682" spc="37" dirty="0">
                <a:latin typeface="Times New Roman"/>
                <a:cs typeface="Times New Roman"/>
              </a:rPr>
              <a:t>method, </a:t>
            </a:r>
            <a:r>
              <a:rPr sz="682" spc="41" dirty="0">
                <a:latin typeface="Times New Roman"/>
                <a:cs typeface="Times New Roman"/>
              </a:rPr>
              <a:t>and then </a:t>
            </a:r>
            <a:r>
              <a:rPr sz="682" spc="20" dirty="0">
                <a:latin typeface="Times New Roman"/>
                <a:cs typeface="Times New Roman"/>
              </a:rPr>
              <a:t>using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7" dirty="0">
                <a:latin typeface="Times New Roman"/>
                <a:cs typeface="Times New Roman"/>
              </a:rPr>
              <a:t>method </a:t>
            </a:r>
            <a:r>
              <a:rPr sz="682" spc="-17" dirty="0">
                <a:latin typeface="Times New Roman"/>
                <a:cs typeface="Times New Roman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implicit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496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2477</Words>
  <Application>Microsoft Office PowerPoint</Application>
  <PresentationFormat>Widescreen</PresentationFormat>
  <Paragraphs>342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2019-11-11T08:59:24Z</dcterms:created>
  <dcterms:modified xsi:type="dcterms:W3CDTF">2019-11-11T08:59:33Z</dcterms:modified>
</cp:coreProperties>
</file>